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888" r:id="rId5"/>
  </p:sldMasterIdLst>
  <p:notesMasterIdLst>
    <p:notesMasterId r:id="rId7"/>
  </p:notesMasterIdLst>
  <p:handoutMasterIdLst>
    <p:handoutMasterId r:id="rId8"/>
  </p:handoutMasterIdLst>
  <p:sldIdLst>
    <p:sldId id="258" r:id="rId6"/>
  </p:sldIdLst>
  <p:sldSz cx="43891200" cy="29260800"/>
  <p:notesSz cx="9296400" cy="14782800"/>
  <p:defaultTextStyle>
    <a:defPPr>
      <a:defRPr lang="en-US"/>
    </a:defPPr>
    <a:lvl1pPr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1pPr>
    <a:lvl2pPr marL="2089961"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2pPr>
    <a:lvl3pPr marL="4179922"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3pPr>
    <a:lvl4pPr marL="6269885"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4pPr>
    <a:lvl5pPr marL="8359846" algn="l" rtl="0" eaLnBrk="0" fontAlgn="base" hangingPunct="0">
      <a:spcBef>
        <a:spcPct val="0"/>
      </a:spcBef>
      <a:spcAft>
        <a:spcPct val="0"/>
      </a:spcAft>
      <a:defRPr sz="10900" kern="1200">
        <a:solidFill>
          <a:schemeClr val="tx1"/>
        </a:solidFill>
        <a:latin typeface="Arial" pitchFamily="34" charset="0"/>
        <a:ea typeface="ＭＳ Ｐゴシック" charset="-128"/>
        <a:cs typeface="+mn-cs"/>
      </a:defRPr>
    </a:lvl5pPr>
    <a:lvl6pPr marL="10449807" algn="l" defTabSz="4179922" rtl="0" eaLnBrk="1" latinLnBrk="0" hangingPunct="1">
      <a:defRPr sz="10900" kern="1200">
        <a:solidFill>
          <a:schemeClr val="tx1"/>
        </a:solidFill>
        <a:latin typeface="Arial" pitchFamily="34" charset="0"/>
        <a:ea typeface="ＭＳ Ｐゴシック" charset="-128"/>
        <a:cs typeface="+mn-cs"/>
      </a:defRPr>
    </a:lvl6pPr>
    <a:lvl7pPr marL="12539768" algn="l" defTabSz="4179922" rtl="0" eaLnBrk="1" latinLnBrk="0" hangingPunct="1">
      <a:defRPr sz="10900" kern="1200">
        <a:solidFill>
          <a:schemeClr val="tx1"/>
        </a:solidFill>
        <a:latin typeface="Arial" pitchFamily="34" charset="0"/>
        <a:ea typeface="ＭＳ Ｐゴシック" charset="-128"/>
        <a:cs typeface="+mn-cs"/>
      </a:defRPr>
    </a:lvl7pPr>
    <a:lvl8pPr marL="14629729" algn="l" defTabSz="4179922" rtl="0" eaLnBrk="1" latinLnBrk="0" hangingPunct="1">
      <a:defRPr sz="10900" kern="1200">
        <a:solidFill>
          <a:schemeClr val="tx1"/>
        </a:solidFill>
        <a:latin typeface="Arial" pitchFamily="34" charset="0"/>
        <a:ea typeface="ＭＳ Ｐゴシック" charset="-128"/>
        <a:cs typeface="+mn-cs"/>
      </a:defRPr>
    </a:lvl8pPr>
    <a:lvl9pPr marL="16719691" algn="l" defTabSz="4179922" rtl="0" eaLnBrk="1" latinLnBrk="0" hangingPunct="1">
      <a:defRPr sz="109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3901D"/>
    <a:srgbClr val="DDDDDD"/>
    <a:srgbClr val="DB790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009" autoAdjust="0"/>
    <p:restoredTop sz="92109" autoAdjust="0"/>
  </p:normalViewPr>
  <p:slideViewPr>
    <p:cSldViewPr>
      <p:cViewPr>
        <p:scale>
          <a:sx n="60" d="100"/>
          <a:sy n="60" d="100"/>
        </p:scale>
        <p:origin x="6810" y="-162"/>
      </p:cViewPr>
      <p:guideLst>
        <p:guide orient="horz" pos="9216"/>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9" d="100"/>
          <a:sy n="89" d="100"/>
        </p:scale>
        <p:origin x="-3762" y="-120"/>
      </p:cViewPr>
      <p:guideLst>
        <p:guide orient="horz" pos="4656"/>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norc.org\Projects\5704\NORC-SM\3MANAGE\Conference\Federal%20Reserve%20Conference\Tables%20&amp;%20Figures\Tables_v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orc.org\Projects\5704\NORC-SM\3MANAGE\Conference\Federal%20Reserve%20Conference\Tables%20&amp;%20Figures\Tables_v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orc.org\Projects\5704\NORC-SM\3MANAGE\Conference\Federal%20Reserve%20Conference\Tables%20&amp;%20Figures\Tables_v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orc.org\Projects\5704\NORC-SM\3MANAGE\Conference\Federal%20Reserve%20Conference\Tables%20&amp;%20Figures\Tables_v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orc.org\Projects\5704\NORC-SM\3MANAGE\Conference\Federal%20Reserve%20Conference\Tables%20&amp;%20Figures\Tables_v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3111495353621339"/>
          <c:y val="0.1774227974762437"/>
          <c:w val="0.8590630961025103"/>
          <c:h val="0.6946669000315896"/>
        </c:manualLayout>
      </c:layout>
      <c:lineChart>
        <c:grouping val="standard"/>
        <c:varyColors val="0"/>
        <c:ser>
          <c:idx val="0"/>
          <c:order val="0"/>
          <c:tx>
            <c:strRef>
              <c:f>'Table 3b'!$C$2</c:f>
              <c:strCache>
                <c:ptCount val="1"/>
                <c:pt idx="0">
                  <c:v>&lt;100% poverty MCc</c:v>
                </c:pt>
              </c:strCache>
            </c:strRef>
          </c:tx>
          <c:spPr>
            <a:ln>
              <a:solidFill>
                <a:srgbClr val="7030A0"/>
              </a:solidFill>
            </a:ln>
          </c:spPr>
          <c:marker>
            <c:symbol val="circle"/>
            <c:size val="5"/>
            <c:spPr>
              <a:solidFill>
                <a:srgbClr val="7030A0"/>
              </a:solidFill>
            </c:spPr>
          </c:marker>
          <c:cat>
            <c:strRef>
              <c:f>('Table 3b'!$B$3,'Table 3b'!$B$5)</c:f>
              <c:strCache>
                <c:ptCount val="2"/>
                <c:pt idx="0">
                  <c:v>Time 1</c:v>
                </c:pt>
                <c:pt idx="1">
                  <c:v>Time 2</c:v>
                </c:pt>
              </c:strCache>
            </c:strRef>
          </c:cat>
          <c:val>
            <c:numRef>
              <c:f>('Table 3b'!$C$3,'Table 3b'!$C$5)</c:f>
              <c:numCache>
                <c:formatCode>0.0</c:formatCode>
                <c:ptCount val="2"/>
                <c:pt idx="0">
                  <c:v>28.28</c:v>
                </c:pt>
                <c:pt idx="1">
                  <c:v>19.579999999999998</c:v>
                </c:pt>
              </c:numCache>
            </c:numRef>
          </c:val>
          <c:smooth val="0"/>
        </c:ser>
        <c:ser>
          <c:idx val="1"/>
          <c:order val="1"/>
          <c:tx>
            <c:strRef>
              <c:f>'Table 3b'!$D$2</c:f>
              <c:strCache>
                <c:ptCount val="1"/>
                <c:pt idx="0">
                  <c:v>101-200% poverty MC</c:v>
                </c:pt>
              </c:strCache>
            </c:strRef>
          </c:tx>
          <c:spPr>
            <a:ln>
              <a:solidFill>
                <a:srgbClr val="7030A0"/>
              </a:solidFill>
              <a:prstDash val="sysDash"/>
            </a:ln>
          </c:spPr>
          <c:marker>
            <c:symbol val="circle"/>
            <c:size val="5"/>
            <c:spPr>
              <a:solidFill>
                <a:srgbClr val="7030A0"/>
              </a:solidFill>
            </c:spPr>
          </c:marker>
          <c:cat>
            <c:strRef>
              <c:f>('Table 3b'!$B$3,'Table 3b'!$B$5)</c:f>
              <c:strCache>
                <c:ptCount val="2"/>
                <c:pt idx="0">
                  <c:v>Time 1</c:v>
                </c:pt>
                <c:pt idx="1">
                  <c:v>Time 2</c:v>
                </c:pt>
              </c:strCache>
            </c:strRef>
          </c:cat>
          <c:val>
            <c:numRef>
              <c:f>('Table 3b'!$D$3,'Table 3b'!$D$5)</c:f>
              <c:numCache>
                <c:formatCode>0.0</c:formatCode>
                <c:ptCount val="2"/>
                <c:pt idx="0">
                  <c:v>28.9</c:v>
                </c:pt>
                <c:pt idx="1">
                  <c:v>16.329999999999998</c:v>
                </c:pt>
              </c:numCache>
            </c:numRef>
          </c:val>
          <c:smooth val="0"/>
        </c:ser>
        <c:ser>
          <c:idx val="2"/>
          <c:order val="2"/>
          <c:tx>
            <c:strRef>
              <c:f>'Table 3b'!$E$2</c:f>
              <c:strCache>
                <c:ptCount val="1"/>
                <c:pt idx="0">
                  <c:v>201-300% poverty MC</c:v>
                </c:pt>
              </c:strCache>
            </c:strRef>
          </c:tx>
          <c:spPr>
            <a:ln cmpd="sng">
              <a:solidFill>
                <a:srgbClr val="7030A0">
                  <a:alpha val="40000"/>
                </a:srgbClr>
              </a:solidFill>
              <a:prstDash val="solid"/>
            </a:ln>
          </c:spPr>
          <c:marker>
            <c:symbol val="circle"/>
            <c:size val="5"/>
            <c:spPr>
              <a:solidFill>
                <a:srgbClr val="7030A0">
                  <a:alpha val="40000"/>
                </a:srgbClr>
              </a:solidFill>
            </c:spPr>
          </c:marker>
          <c:cat>
            <c:strRef>
              <c:f>('Table 3b'!$B$3,'Table 3b'!$B$5)</c:f>
              <c:strCache>
                <c:ptCount val="2"/>
                <c:pt idx="0">
                  <c:v>Time 1</c:v>
                </c:pt>
                <c:pt idx="1">
                  <c:v>Time 2</c:v>
                </c:pt>
              </c:strCache>
            </c:strRef>
          </c:cat>
          <c:val>
            <c:numRef>
              <c:f>('Table 3b'!$E$3,'Table 3b'!$E$5)</c:f>
              <c:numCache>
                <c:formatCode>0.0</c:formatCode>
                <c:ptCount val="2"/>
                <c:pt idx="0">
                  <c:v>14.25</c:v>
                </c:pt>
                <c:pt idx="1">
                  <c:v>18.36</c:v>
                </c:pt>
              </c:numCache>
            </c:numRef>
          </c:val>
          <c:smooth val="0"/>
        </c:ser>
        <c:ser>
          <c:idx val="3"/>
          <c:order val="3"/>
          <c:tx>
            <c:strRef>
              <c:f>'Table 3b'!$F$2</c:f>
              <c:strCache>
                <c:ptCount val="1"/>
                <c:pt idx="0">
                  <c:v>&gt;301% poverty MC</c:v>
                </c:pt>
              </c:strCache>
            </c:strRef>
          </c:tx>
          <c:spPr>
            <a:ln>
              <a:solidFill>
                <a:schemeClr val="bg1">
                  <a:lumMod val="75000"/>
                </a:schemeClr>
              </a:solidFill>
              <a:prstDash val="sysDash"/>
            </a:ln>
          </c:spPr>
          <c:marker>
            <c:symbol val="circle"/>
            <c:size val="5"/>
            <c:spPr>
              <a:solidFill>
                <a:srgbClr val="7030A0">
                  <a:alpha val="40000"/>
                </a:srgbClr>
              </a:solidFill>
            </c:spPr>
          </c:marker>
          <c:cat>
            <c:strRef>
              <c:f>('Table 3b'!$B$3,'Table 3b'!$B$5)</c:f>
              <c:strCache>
                <c:ptCount val="2"/>
                <c:pt idx="0">
                  <c:v>Time 1</c:v>
                </c:pt>
                <c:pt idx="1">
                  <c:v>Time 2</c:v>
                </c:pt>
              </c:strCache>
            </c:strRef>
          </c:cat>
          <c:val>
            <c:numRef>
              <c:f>('Table 3b'!$F$3,'Table 3b'!$F$5)</c:f>
              <c:numCache>
                <c:formatCode>0.0</c:formatCode>
                <c:ptCount val="2"/>
                <c:pt idx="0">
                  <c:v>20.190000000000001</c:v>
                </c:pt>
                <c:pt idx="1">
                  <c:v>18.48</c:v>
                </c:pt>
              </c:numCache>
            </c:numRef>
          </c:val>
          <c:smooth val="0"/>
        </c:ser>
        <c:ser>
          <c:idx val="4"/>
          <c:order val="4"/>
          <c:tx>
            <c:strRef>
              <c:f>'Table 3b'!$G$2</c:f>
              <c:strCache>
                <c:ptCount val="1"/>
                <c:pt idx="0">
                  <c:v>All MC</c:v>
                </c:pt>
              </c:strCache>
            </c:strRef>
          </c:tx>
          <c:spPr>
            <a:ln>
              <a:solidFill>
                <a:srgbClr val="7030A0">
                  <a:alpha val="80000"/>
                </a:srgbClr>
              </a:solidFill>
            </a:ln>
          </c:spPr>
          <c:marker>
            <c:symbol val="square"/>
            <c:size val="5"/>
            <c:spPr>
              <a:solidFill>
                <a:srgbClr val="7030A0">
                  <a:alpha val="80000"/>
                </a:srgbClr>
              </a:solidFill>
            </c:spPr>
          </c:marker>
          <c:cat>
            <c:strRef>
              <c:f>('Table 3b'!$B$3,'Table 3b'!$B$5)</c:f>
              <c:strCache>
                <c:ptCount val="2"/>
                <c:pt idx="0">
                  <c:v>Time 1</c:v>
                </c:pt>
                <c:pt idx="1">
                  <c:v>Time 2</c:v>
                </c:pt>
              </c:strCache>
            </c:strRef>
          </c:cat>
          <c:val>
            <c:numRef>
              <c:f>('Table 3b'!$G$3,'Table 3b'!$G$5)</c:f>
              <c:numCache>
                <c:formatCode>0.0</c:formatCode>
                <c:ptCount val="2"/>
                <c:pt idx="0">
                  <c:v>26.43</c:v>
                </c:pt>
                <c:pt idx="1">
                  <c:v>18.43</c:v>
                </c:pt>
              </c:numCache>
            </c:numRef>
          </c:val>
          <c:smooth val="0"/>
        </c:ser>
        <c:dLbls>
          <c:showLegendKey val="0"/>
          <c:showVal val="0"/>
          <c:showCatName val="0"/>
          <c:showSerName val="0"/>
          <c:showPercent val="0"/>
          <c:showBubbleSize val="0"/>
        </c:dLbls>
        <c:marker val="1"/>
        <c:smooth val="0"/>
        <c:axId val="92049408"/>
        <c:axId val="82209024"/>
      </c:lineChart>
      <c:catAx>
        <c:axId val="92049408"/>
        <c:scaling>
          <c:orientation val="minMax"/>
        </c:scaling>
        <c:delete val="0"/>
        <c:axPos val="b"/>
        <c:numFmt formatCode="General" sourceLinked="1"/>
        <c:majorTickMark val="out"/>
        <c:minorTickMark val="none"/>
        <c:tickLblPos val="nextTo"/>
        <c:txPr>
          <a:bodyPr/>
          <a:lstStyle/>
          <a:p>
            <a:pPr>
              <a:defRPr sz="1400"/>
            </a:pPr>
            <a:endParaRPr lang="en-US"/>
          </a:p>
        </c:txPr>
        <c:crossAx val="82209024"/>
        <c:crosses val="autoZero"/>
        <c:auto val="1"/>
        <c:lblAlgn val="ctr"/>
        <c:lblOffset val="100"/>
        <c:noMultiLvlLbl val="0"/>
      </c:catAx>
      <c:valAx>
        <c:axId val="82209024"/>
        <c:scaling>
          <c:orientation val="minMax"/>
          <c:max val="30"/>
        </c:scaling>
        <c:delete val="0"/>
        <c:axPos val="l"/>
        <c:majorGridlines/>
        <c:title>
          <c:tx>
            <c:rich>
              <a:bodyPr rot="-5400000" vert="horz"/>
              <a:lstStyle/>
              <a:p>
                <a:pPr>
                  <a:defRPr sz="1400"/>
                </a:pPr>
                <a:r>
                  <a:rPr lang="en-US" sz="1400"/>
                  <a:t>Percentage of Households</a:t>
                </a:r>
              </a:p>
            </c:rich>
          </c:tx>
          <c:layout/>
          <c:overlay val="0"/>
        </c:title>
        <c:numFmt formatCode="0" sourceLinked="0"/>
        <c:majorTickMark val="out"/>
        <c:minorTickMark val="none"/>
        <c:tickLblPos val="nextTo"/>
        <c:txPr>
          <a:bodyPr/>
          <a:lstStyle/>
          <a:p>
            <a:pPr>
              <a:defRPr sz="1400"/>
            </a:pPr>
            <a:endParaRPr lang="en-US"/>
          </a:p>
        </c:txPr>
        <c:crossAx val="920494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0223907687089923"/>
          <c:y val="4.7375695627295551E-2"/>
          <c:w val="0.86456424292781653"/>
          <c:h val="0.83937882908251193"/>
        </c:manualLayout>
      </c:layout>
      <c:lineChart>
        <c:grouping val="standard"/>
        <c:varyColors val="0"/>
        <c:ser>
          <c:idx val="5"/>
          <c:order val="0"/>
          <c:tx>
            <c:strRef>
              <c:f>'Table 3b'!$H$2</c:f>
              <c:strCache>
                <c:ptCount val="1"/>
                <c:pt idx="0">
                  <c:v>&lt;100% poverty SCFd</c:v>
                </c:pt>
              </c:strCache>
            </c:strRef>
          </c:tx>
          <c:spPr>
            <a:ln>
              <a:solidFill>
                <a:schemeClr val="accent5">
                  <a:lumMod val="50000"/>
                </a:schemeClr>
              </a:solidFill>
            </a:ln>
          </c:spPr>
          <c:marker>
            <c:symbol val="circle"/>
            <c:size val="5"/>
            <c:spPr>
              <a:solidFill>
                <a:schemeClr val="accent5">
                  <a:lumMod val="50000"/>
                </a:schemeClr>
              </a:solidFill>
            </c:spPr>
          </c:marker>
          <c:cat>
            <c:strRef>
              <c:f>('Table 3b'!$B$3,'Table 3b'!$B$5)</c:f>
              <c:strCache>
                <c:ptCount val="2"/>
                <c:pt idx="0">
                  <c:v>Time 1</c:v>
                </c:pt>
                <c:pt idx="1">
                  <c:v>Time 2</c:v>
                </c:pt>
              </c:strCache>
            </c:strRef>
          </c:cat>
          <c:val>
            <c:numRef>
              <c:f>('Table 3b'!$H$3,'Table 3b'!$H$5)</c:f>
              <c:numCache>
                <c:formatCode>0.0</c:formatCode>
                <c:ptCount val="2"/>
                <c:pt idx="0">
                  <c:v>5.09</c:v>
                </c:pt>
                <c:pt idx="1">
                  <c:v>7.09</c:v>
                </c:pt>
              </c:numCache>
            </c:numRef>
          </c:val>
          <c:smooth val="0"/>
        </c:ser>
        <c:ser>
          <c:idx val="6"/>
          <c:order val="1"/>
          <c:tx>
            <c:strRef>
              <c:f>'Table 3b'!$I$2</c:f>
              <c:strCache>
                <c:ptCount val="1"/>
                <c:pt idx="0">
                  <c:v>101-200% poverty SCF</c:v>
                </c:pt>
              </c:strCache>
            </c:strRef>
          </c:tx>
          <c:spPr>
            <a:ln>
              <a:solidFill>
                <a:schemeClr val="accent5">
                  <a:lumMod val="50000"/>
                </a:schemeClr>
              </a:solidFill>
              <a:prstDash val="sysDash"/>
            </a:ln>
          </c:spPr>
          <c:marker>
            <c:symbol val="circle"/>
            <c:size val="5"/>
            <c:spPr>
              <a:solidFill>
                <a:schemeClr val="accent5">
                  <a:lumMod val="50000"/>
                </a:schemeClr>
              </a:solidFill>
            </c:spPr>
          </c:marker>
          <c:cat>
            <c:strRef>
              <c:f>('Table 3b'!$B$3,'Table 3b'!$B$5)</c:f>
              <c:strCache>
                <c:ptCount val="2"/>
                <c:pt idx="0">
                  <c:v>Time 1</c:v>
                </c:pt>
                <c:pt idx="1">
                  <c:v>Time 2</c:v>
                </c:pt>
              </c:strCache>
            </c:strRef>
          </c:cat>
          <c:val>
            <c:numRef>
              <c:f>('Table 3b'!$I$3,'Table 3b'!$I$5)</c:f>
              <c:numCache>
                <c:formatCode>0.0</c:formatCode>
                <c:ptCount val="2"/>
                <c:pt idx="0">
                  <c:v>2.35</c:v>
                </c:pt>
                <c:pt idx="1">
                  <c:v>6.11</c:v>
                </c:pt>
              </c:numCache>
            </c:numRef>
          </c:val>
          <c:smooth val="0"/>
        </c:ser>
        <c:ser>
          <c:idx val="7"/>
          <c:order val="2"/>
          <c:tx>
            <c:strRef>
              <c:f>'Table 3b'!$J$2</c:f>
              <c:strCache>
                <c:ptCount val="1"/>
                <c:pt idx="0">
                  <c:v>201-300% poverty SCF</c:v>
                </c:pt>
              </c:strCache>
            </c:strRef>
          </c:tx>
          <c:spPr>
            <a:ln>
              <a:solidFill>
                <a:schemeClr val="accent5">
                  <a:lumMod val="60000"/>
                  <a:lumOff val="40000"/>
                </a:schemeClr>
              </a:solidFill>
            </a:ln>
          </c:spPr>
          <c:marker>
            <c:symbol val="circle"/>
            <c:size val="5"/>
            <c:spPr>
              <a:solidFill>
                <a:schemeClr val="accent5">
                  <a:lumMod val="60000"/>
                  <a:lumOff val="40000"/>
                </a:schemeClr>
              </a:solidFill>
            </c:spPr>
          </c:marker>
          <c:cat>
            <c:strRef>
              <c:f>('Table 3b'!$B$3,'Table 3b'!$B$5)</c:f>
              <c:strCache>
                <c:ptCount val="2"/>
                <c:pt idx="0">
                  <c:v>Time 1</c:v>
                </c:pt>
                <c:pt idx="1">
                  <c:v>Time 2</c:v>
                </c:pt>
              </c:strCache>
            </c:strRef>
          </c:cat>
          <c:val>
            <c:numRef>
              <c:f>('Table 3b'!$J$3,'Table 3b'!$J$5)</c:f>
              <c:numCache>
                <c:formatCode>0.0</c:formatCode>
                <c:ptCount val="2"/>
                <c:pt idx="0">
                  <c:v>1.64</c:v>
                </c:pt>
                <c:pt idx="1">
                  <c:v>5.0599999999999996</c:v>
                </c:pt>
              </c:numCache>
            </c:numRef>
          </c:val>
          <c:smooth val="0"/>
        </c:ser>
        <c:ser>
          <c:idx val="8"/>
          <c:order val="3"/>
          <c:tx>
            <c:strRef>
              <c:f>'Table 3b'!$K$2</c:f>
              <c:strCache>
                <c:ptCount val="1"/>
                <c:pt idx="0">
                  <c:v>&gt;301% poverty SCF</c:v>
                </c:pt>
              </c:strCache>
            </c:strRef>
          </c:tx>
          <c:spPr>
            <a:ln>
              <a:solidFill>
                <a:schemeClr val="accent5">
                  <a:lumMod val="60000"/>
                  <a:lumOff val="40000"/>
                </a:schemeClr>
              </a:solidFill>
              <a:prstDash val="sysDash"/>
            </a:ln>
          </c:spPr>
          <c:marker>
            <c:symbol val="circle"/>
            <c:size val="5"/>
            <c:spPr>
              <a:solidFill>
                <a:schemeClr val="accent5">
                  <a:lumMod val="60000"/>
                  <a:lumOff val="40000"/>
                </a:schemeClr>
              </a:solidFill>
            </c:spPr>
          </c:marker>
          <c:cat>
            <c:strRef>
              <c:f>('Table 3b'!$B$3,'Table 3b'!$B$5)</c:f>
              <c:strCache>
                <c:ptCount val="2"/>
                <c:pt idx="0">
                  <c:v>Time 1</c:v>
                </c:pt>
                <c:pt idx="1">
                  <c:v>Time 2</c:v>
                </c:pt>
              </c:strCache>
            </c:strRef>
          </c:cat>
          <c:val>
            <c:numRef>
              <c:f>('Table 3b'!$K$3,'Table 3b'!$K$5)</c:f>
              <c:numCache>
                <c:formatCode>0.0</c:formatCode>
                <c:ptCount val="2"/>
                <c:pt idx="0">
                  <c:v>2.29</c:v>
                </c:pt>
                <c:pt idx="1">
                  <c:v>3.28</c:v>
                </c:pt>
              </c:numCache>
            </c:numRef>
          </c:val>
          <c:smooth val="0"/>
        </c:ser>
        <c:ser>
          <c:idx val="9"/>
          <c:order val="4"/>
          <c:tx>
            <c:strRef>
              <c:f>'Table 3b'!$L$2</c:f>
              <c:strCache>
                <c:ptCount val="1"/>
                <c:pt idx="0">
                  <c:v>All SCF</c:v>
                </c:pt>
              </c:strCache>
            </c:strRef>
          </c:tx>
          <c:spPr>
            <a:ln>
              <a:solidFill>
                <a:schemeClr val="accent5">
                  <a:lumMod val="75000"/>
                </a:schemeClr>
              </a:solidFill>
            </a:ln>
          </c:spPr>
          <c:marker>
            <c:symbol val="square"/>
            <c:size val="5"/>
            <c:spPr>
              <a:solidFill>
                <a:schemeClr val="accent5">
                  <a:lumMod val="75000"/>
                </a:schemeClr>
              </a:solidFill>
            </c:spPr>
          </c:marker>
          <c:cat>
            <c:strRef>
              <c:f>('Table 3b'!$B$3,'Table 3b'!$B$5)</c:f>
              <c:strCache>
                <c:ptCount val="2"/>
                <c:pt idx="0">
                  <c:v>Time 1</c:v>
                </c:pt>
                <c:pt idx="1">
                  <c:v>Time 2</c:v>
                </c:pt>
              </c:strCache>
            </c:strRef>
          </c:cat>
          <c:val>
            <c:numRef>
              <c:f>('Table 3b'!$L$3,'Table 3b'!$L$5)</c:f>
              <c:numCache>
                <c:formatCode>0.0</c:formatCode>
                <c:ptCount val="2"/>
                <c:pt idx="0">
                  <c:v>2.63</c:v>
                </c:pt>
                <c:pt idx="1">
                  <c:v>4.8499999999999996</c:v>
                </c:pt>
              </c:numCache>
            </c:numRef>
          </c:val>
          <c:smooth val="0"/>
        </c:ser>
        <c:dLbls>
          <c:showLegendKey val="0"/>
          <c:showVal val="0"/>
          <c:showCatName val="0"/>
          <c:showSerName val="0"/>
          <c:showPercent val="0"/>
          <c:showBubbleSize val="0"/>
        </c:dLbls>
        <c:marker val="1"/>
        <c:smooth val="0"/>
        <c:axId val="95872512"/>
        <c:axId val="95530368"/>
      </c:lineChart>
      <c:catAx>
        <c:axId val="95872512"/>
        <c:scaling>
          <c:orientation val="minMax"/>
        </c:scaling>
        <c:delete val="0"/>
        <c:axPos val="b"/>
        <c:numFmt formatCode="General" sourceLinked="1"/>
        <c:majorTickMark val="out"/>
        <c:minorTickMark val="none"/>
        <c:tickLblPos val="nextTo"/>
        <c:txPr>
          <a:bodyPr/>
          <a:lstStyle/>
          <a:p>
            <a:pPr>
              <a:defRPr sz="1400"/>
            </a:pPr>
            <a:endParaRPr lang="en-US"/>
          </a:p>
        </c:txPr>
        <c:crossAx val="95530368"/>
        <c:crosses val="autoZero"/>
        <c:auto val="1"/>
        <c:lblAlgn val="ctr"/>
        <c:lblOffset val="100"/>
        <c:noMultiLvlLbl val="0"/>
      </c:catAx>
      <c:valAx>
        <c:axId val="95530368"/>
        <c:scaling>
          <c:orientation val="minMax"/>
          <c:max val="30"/>
          <c:min val="0"/>
        </c:scaling>
        <c:delete val="0"/>
        <c:axPos val="l"/>
        <c:majorGridlines/>
        <c:title>
          <c:tx>
            <c:rich>
              <a:bodyPr rot="-5400000" vert="horz"/>
              <a:lstStyle/>
              <a:p>
                <a:pPr>
                  <a:defRPr sz="1400"/>
                </a:pPr>
                <a:r>
                  <a:rPr lang="en-US" sz="1400" dirty="0"/>
                  <a:t>Percentage of Households</a:t>
                </a:r>
              </a:p>
            </c:rich>
          </c:tx>
          <c:layout>
            <c:manualLayout>
              <c:xMode val="edge"/>
              <c:yMode val="edge"/>
              <c:x val="0"/>
              <c:y val="9.9689338532639407E-2"/>
            </c:manualLayout>
          </c:layout>
          <c:overlay val="0"/>
        </c:title>
        <c:numFmt formatCode="0" sourceLinked="0"/>
        <c:majorTickMark val="out"/>
        <c:minorTickMark val="none"/>
        <c:tickLblPos val="nextTo"/>
        <c:txPr>
          <a:bodyPr/>
          <a:lstStyle/>
          <a:p>
            <a:pPr>
              <a:defRPr sz="1400"/>
            </a:pPr>
            <a:endParaRPr lang="en-US"/>
          </a:p>
        </c:txPr>
        <c:crossAx val="95872512"/>
        <c:crosses val="autoZero"/>
        <c:crossBetween val="between"/>
        <c:majorUnit val="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2648974642710631"/>
          <c:y val="3.8336625494442257E-2"/>
          <c:w val="0.80729089138123966"/>
          <c:h val="0.86121663110787328"/>
        </c:manualLayout>
      </c:layout>
      <c:lineChart>
        <c:grouping val="standard"/>
        <c:varyColors val="0"/>
        <c:ser>
          <c:idx val="0"/>
          <c:order val="0"/>
          <c:tx>
            <c:strRef>
              <c:f>'Table 6'!$C$4</c:f>
              <c:strCache>
                <c:ptCount val="1"/>
                <c:pt idx="0">
                  <c:v>&lt;100% poverty MC</c:v>
                </c:pt>
              </c:strCache>
            </c:strRef>
          </c:tx>
          <c:spPr>
            <a:ln>
              <a:solidFill>
                <a:srgbClr val="7030A0"/>
              </a:solidFill>
            </a:ln>
          </c:spPr>
          <c:marker>
            <c:symbol val="circle"/>
            <c:size val="5"/>
            <c:spPr>
              <a:solidFill>
                <a:srgbClr val="7030A0"/>
              </a:solidFill>
            </c:spPr>
          </c:marker>
          <c:cat>
            <c:strRef>
              <c:f>('Table 6'!$B$5,'Table 6'!$B$7)</c:f>
              <c:strCache>
                <c:ptCount val="2"/>
                <c:pt idx="0">
                  <c:v>Time 1</c:v>
                </c:pt>
                <c:pt idx="1">
                  <c:v>Time 2</c:v>
                </c:pt>
              </c:strCache>
            </c:strRef>
          </c:cat>
          <c:val>
            <c:numRef>
              <c:f>('Table 6'!$C$5,'Table 6'!$C$7)</c:f>
              <c:numCache>
                <c:formatCode>0.0</c:formatCode>
                <c:ptCount val="2"/>
                <c:pt idx="0">
                  <c:v>24.12</c:v>
                </c:pt>
                <c:pt idx="1">
                  <c:v>21.02</c:v>
                </c:pt>
              </c:numCache>
            </c:numRef>
          </c:val>
          <c:smooth val="0"/>
        </c:ser>
        <c:ser>
          <c:idx val="1"/>
          <c:order val="1"/>
          <c:tx>
            <c:strRef>
              <c:f>'Table 6'!$D$4</c:f>
              <c:strCache>
                <c:ptCount val="1"/>
                <c:pt idx="0">
                  <c:v>101-200% poverty MC</c:v>
                </c:pt>
              </c:strCache>
            </c:strRef>
          </c:tx>
          <c:spPr>
            <a:ln>
              <a:solidFill>
                <a:srgbClr val="7030A0"/>
              </a:solidFill>
              <a:prstDash val="sysDash"/>
            </a:ln>
          </c:spPr>
          <c:marker>
            <c:symbol val="circle"/>
            <c:size val="5"/>
            <c:spPr>
              <a:solidFill>
                <a:srgbClr val="7030A0"/>
              </a:solidFill>
            </c:spPr>
          </c:marker>
          <c:cat>
            <c:strRef>
              <c:f>('Table 6'!$B$5,'Table 6'!$B$7)</c:f>
              <c:strCache>
                <c:ptCount val="2"/>
                <c:pt idx="0">
                  <c:v>Time 1</c:v>
                </c:pt>
                <c:pt idx="1">
                  <c:v>Time 2</c:v>
                </c:pt>
              </c:strCache>
            </c:strRef>
          </c:cat>
          <c:val>
            <c:numRef>
              <c:f>('Table 6'!$D$5,'Table 6'!$D$7)</c:f>
              <c:numCache>
                <c:formatCode>0.0</c:formatCode>
                <c:ptCount val="2"/>
                <c:pt idx="0">
                  <c:v>21.49</c:v>
                </c:pt>
                <c:pt idx="1">
                  <c:v>25.08</c:v>
                </c:pt>
              </c:numCache>
            </c:numRef>
          </c:val>
          <c:smooth val="0"/>
        </c:ser>
        <c:ser>
          <c:idx val="2"/>
          <c:order val="2"/>
          <c:tx>
            <c:strRef>
              <c:f>'Table 6'!$E$4</c:f>
              <c:strCache>
                <c:ptCount val="1"/>
                <c:pt idx="0">
                  <c:v>201-300% poverty MC</c:v>
                </c:pt>
              </c:strCache>
            </c:strRef>
          </c:tx>
          <c:spPr>
            <a:ln>
              <a:solidFill>
                <a:srgbClr val="7030A0">
                  <a:alpha val="40000"/>
                </a:srgbClr>
              </a:solidFill>
              <a:prstDash val="solid"/>
            </a:ln>
          </c:spPr>
          <c:marker>
            <c:symbol val="circle"/>
            <c:size val="5"/>
            <c:spPr>
              <a:solidFill>
                <a:srgbClr val="7030A0">
                  <a:alpha val="40000"/>
                </a:srgbClr>
              </a:solidFill>
            </c:spPr>
          </c:marker>
          <c:cat>
            <c:strRef>
              <c:f>('Table 6'!$B$5,'Table 6'!$B$7)</c:f>
              <c:strCache>
                <c:ptCount val="2"/>
                <c:pt idx="0">
                  <c:v>Time 1</c:v>
                </c:pt>
                <c:pt idx="1">
                  <c:v>Time 2</c:v>
                </c:pt>
              </c:strCache>
            </c:strRef>
          </c:cat>
          <c:val>
            <c:numRef>
              <c:f>('Table 6'!$E$5,'Table 6'!$E$7)</c:f>
              <c:numCache>
                <c:formatCode>0.0</c:formatCode>
                <c:ptCount val="2"/>
                <c:pt idx="0">
                  <c:v>21.9</c:v>
                </c:pt>
                <c:pt idx="1">
                  <c:v>20.87</c:v>
                </c:pt>
              </c:numCache>
            </c:numRef>
          </c:val>
          <c:smooth val="0"/>
        </c:ser>
        <c:ser>
          <c:idx val="3"/>
          <c:order val="3"/>
          <c:tx>
            <c:strRef>
              <c:f>'Table 6'!$F$4</c:f>
              <c:strCache>
                <c:ptCount val="1"/>
                <c:pt idx="0">
                  <c:v>&gt;301% poverty MC</c:v>
                </c:pt>
              </c:strCache>
            </c:strRef>
          </c:tx>
          <c:spPr>
            <a:ln>
              <a:solidFill>
                <a:srgbClr val="7030A0">
                  <a:alpha val="40000"/>
                </a:srgbClr>
              </a:solidFill>
              <a:prstDash val="sysDash"/>
            </a:ln>
          </c:spPr>
          <c:marker>
            <c:symbol val="circle"/>
            <c:size val="5"/>
            <c:spPr>
              <a:solidFill>
                <a:srgbClr val="7030A0">
                  <a:alpha val="40000"/>
                </a:srgbClr>
              </a:solidFill>
            </c:spPr>
          </c:marker>
          <c:cat>
            <c:strRef>
              <c:f>('Table 6'!$B$5,'Table 6'!$B$7)</c:f>
              <c:strCache>
                <c:ptCount val="2"/>
                <c:pt idx="0">
                  <c:v>Time 1</c:v>
                </c:pt>
                <c:pt idx="1">
                  <c:v>Time 2</c:v>
                </c:pt>
              </c:strCache>
            </c:strRef>
          </c:cat>
          <c:val>
            <c:numRef>
              <c:f>('Table 6'!$F$5,'Table 6'!$F$7)</c:f>
              <c:numCache>
                <c:formatCode>0.0</c:formatCode>
                <c:ptCount val="2"/>
                <c:pt idx="0">
                  <c:v>18.11</c:v>
                </c:pt>
                <c:pt idx="1">
                  <c:v>28.19</c:v>
                </c:pt>
              </c:numCache>
            </c:numRef>
          </c:val>
          <c:smooth val="0"/>
        </c:ser>
        <c:ser>
          <c:idx val="4"/>
          <c:order val="4"/>
          <c:tx>
            <c:strRef>
              <c:f>'Table 6'!$G$4:$H$4</c:f>
              <c:strCache>
                <c:ptCount val="1"/>
                <c:pt idx="0">
                  <c:v>All MC </c:v>
                </c:pt>
              </c:strCache>
            </c:strRef>
          </c:tx>
          <c:spPr>
            <a:ln>
              <a:solidFill>
                <a:srgbClr val="7030A0">
                  <a:alpha val="80000"/>
                </a:srgbClr>
              </a:solidFill>
            </a:ln>
          </c:spPr>
          <c:marker>
            <c:symbol val="plus"/>
            <c:size val="5"/>
            <c:spPr>
              <a:solidFill>
                <a:srgbClr val="7030A0">
                  <a:alpha val="80000"/>
                </a:srgbClr>
              </a:solidFill>
            </c:spPr>
          </c:marker>
          <c:val>
            <c:numRef>
              <c:f>('Table 6'!$G$5,'Table 6'!$G$7)</c:f>
              <c:numCache>
                <c:formatCode>0.0</c:formatCode>
                <c:ptCount val="2"/>
                <c:pt idx="0">
                  <c:v>22.66</c:v>
                </c:pt>
                <c:pt idx="1">
                  <c:v>22.76</c:v>
                </c:pt>
              </c:numCache>
            </c:numRef>
          </c:val>
          <c:smooth val="0"/>
        </c:ser>
        <c:dLbls>
          <c:showLegendKey val="0"/>
          <c:showVal val="0"/>
          <c:showCatName val="0"/>
          <c:showSerName val="0"/>
          <c:showPercent val="0"/>
          <c:showBubbleSize val="0"/>
        </c:dLbls>
        <c:marker val="1"/>
        <c:smooth val="0"/>
        <c:axId val="95874560"/>
        <c:axId val="95532096"/>
      </c:lineChart>
      <c:catAx>
        <c:axId val="95874560"/>
        <c:scaling>
          <c:orientation val="minMax"/>
        </c:scaling>
        <c:delete val="0"/>
        <c:axPos val="b"/>
        <c:numFmt formatCode="General" sourceLinked="1"/>
        <c:majorTickMark val="out"/>
        <c:minorTickMark val="none"/>
        <c:tickLblPos val="nextTo"/>
        <c:txPr>
          <a:bodyPr/>
          <a:lstStyle/>
          <a:p>
            <a:pPr>
              <a:defRPr sz="1400"/>
            </a:pPr>
            <a:endParaRPr lang="en-US"/>
          </a:p>
        </c:txPr>
        <c:crossAx val="95532096"/>
        <c:crosses val="autoZero"/>
        <c:auto val="1"/>
        <c:lblAlgn val="ctr"/>
        <c:lblOffset val="100"/>
        <c:noMultiLvlLbl val="0"/>
      </c:catAx>
      <c:valAx>
        <c:axId val="95532096"/>
        <c:scaling>
          <c:orientation val="minMax"/>
        </c:scaling>
        <c:delete val="0"/>
        <c:axPos val="l"/>
        <c:majorGridlines/>
        <c:title>
          <c:tx>
            <c:rich>
              <a:bodyPr rot="-5400000" vert="horz"/>
              <a:lstStyle/>
              <a:p>
                <a:pPr>
                  <a:defRPr sz="1400"/>
                </a:pPr>
                <a:r>
                  <a:rPr lang="en-US" sz="1400"/>
                  <a:t>Percentage of Households</a:t>
                </a:r>
              </a:p>
            </c:rich>
          </c:tx>
          <c:layout/>
          <c:overlay val="0"/>
        </c:title>
        <c:numFmt formatCode="0" sourceLinked="0"/>
        <c:majorTickMark val="out"/>
        <c:minorTickMark val="none"/>
        <c:tickLblPos val="nextTo"/>
        <c:txPr>
          <a:bodyPr/>
          <a:lstStyle/>
          <a:p>
            <a:pPr>
              <a:defRPr sz="1400"/>
            </a:pPr>
            <a:endParaRPr lang="en-US"/>
          </a:p>
        </c:txPr>
        <c:crossAx val="9587456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3717028871608275"/>
          <c:y val="3.7018578181379984E-2"/>
          <c:w val="0.83933251824816901"/>
          <c:h val="0.84577517467492158"/>
        </c:manualLayout>
      </c:layout>
      <c:lineChart>
        <c:grouping val="standard"/>
        <c:varyColors val="0"/>
        <c:ser>
          <c:idx val="4"/>
          <c:order val="0"/>
          <c:tx>
            <c:strRef>
              <c:f>'Table 6'!$O$4</c:f>
              <c:strCache>
                <c:ptCount val="1"/>
                <c:pt idx="0">
                  <c:v>&lt;100% poverty SCF</c:v>
                </c:pt>
              </c:strCache>
            </c:strRef>
          </c:tx>
          <c:spPr>
            <a:ln>
              <a:solidFill>
                <a:schemeClr val="accent5">
                  <a:lumMod val="50000"/>
                </a:schemeClr>
              </a:solidFill>
            </a:ln>
          </c:spPr>
          <c:marker>
            <c:symbol val="circle"/>
            <c:size val="5"/>
            <c:spPr>
              <a:solidFill>
                <a:schemeClr val="accent5">
                  <a:lumMod val="50000"/>
                </a:schemeClr>
              </a:solidFill>
            </c:spPr>
          </c:marker>
          <c:cat>
            <c:strRef>
              <c:f>('Table 6'!$B$5,'Table 6'!$B$7)</c:f>
              <c:strCache>
                <c:ptCount val="2"/>
                <c:pt idx="0">
                  <c:v>Time 1</c:v>
                </c:pt>
                <c:pt idx="1">
                  <c:v>Time 2</c:v>
                </c:pt>
              </c:strCache>
            </c:strRef>
          </c:cat>
          <c:val>
            <c:numRef>
              <c:f>('Table 6'!$O$5,'Table 6'!$O$7)</c:f>
              <c:numCache>
                <c:formatCode>0.0</c:formatCode>
                <c:ptCount val="2"/>
                <c:pt idx="0">
                  <c:v>29.44</c:v>
                </c:pt>
                <c:pt idx="1">
                  <c:v>24.51</c:v>
                </c:pt>
              </c:numCache>
            </c:numRef>
          </c:val>
          <c:smooth val="0"/>
        </c:ser>
        <c:ser>
          <c:idx val="5"/>
          <c:order val="1"/>
          <c:tx>
            <c:strRef>
              <c:f>'Table 6'!$P$4</c:f>
              <c:strCache>
                <c:ptCount val="1"/>
                <c:pt idx="0">
                  <c:v>101-200% poverty SCF</c:v>
                </c:pt>
              </c:strCache>
            </c:strRef>
          </c:tx>
          <c:spPr>
            <a:ln>
              <a:solidFill>
                <a:schemeClr val="accent5">
                  <a:lumMod val="50000"/>
                </a:schemeClr>
              </a:solidFill>
              <a:prstDash val="sysDash"/>
            </a:ln>
          </c:spPr>
          <c:marker>
            <c:symbol val="circle"/>
            <c:size val="5"/>
            <c:spPr>
              <a:solidFill>
                <a:schemeClr val="accent5">
                  <a:lumMod val="50000"/>
                </a:schemeClr>
              </a:solidFill>
            </c:spPr>
          </c:marker>
          <c:cat>
            <c:strRef>
              <c:f>('Table 6'!$B$5,'Table 6'!$B$7)</c:f>
              <c:strCache>
                <c:ptCount val="2"/>
                <c:pt idx="0">
                  <c:v>Time 1</c:v>
                </c:pt>
                <c:pt idx="1">
                  <c:v>Time 2</c:v>
                </c:pt>
              </c:strCache>
            </c:strRef>
          </c:cat>
          <c:val>
            <c:numRef>
              <c:f>('Table 6'!$P$5,'Table 6'!$P$7)</c:f>
              <c:numCache>
                <c:formatCode>0.0</c:formatCode>
                <c:ptCount val="2"/>
                <c:pt idx="0">
                  <c:v>27.77</c:v>
                </c:pt>
                <c:pt idx="1">
                  <c:v>26.52</c:v>
                </c:pt>
              </c:numCache>
            </c:numRef>
          </c:val>
          <c:smooth val="0"/>
        </c:ser>
        <c:ser>
          <c:idx val="6"/>
          <c:order val="2"/>
          <c:tx>
            <c:strRef>
              <c:f>'Table 6'!$Q$4</c:f>
              <c:strCache>
                <c:ptCount val="1"/>
                <c:pt idx="0">
                  <c:v>201-300% poverty SCF</c:v>
                </c:pt>
              </c:strCache>
            </c:strRef>
          </c:tx>
          <c:spPr>
            <a:ln>
              <a:solidFill>
                <a:schemeClr val="accent5">
                  <a:lumMod val="60000"/>
                  <a:lumOff val="40000"/>
                </a:schemeClr>
              </a:solidFill>
            </a:ln>
          </c:spPr>
          <c:marker>
            <c:symbol val="circle"/>
            <c:size val="5"/>
            <c:spPr>
              <a:solidFill>
                <a:schemeClr val="accent5">
                  <a:lumMod val="60000"/>
                  <a:lumOff val="40000"/>
                </a:schemeClr>
              </a:solidFill>
            </c:spPr>
          </c:marker>
          <c:cat>
            <c:strRef>
              <c:f>('Table 6'!$B$5,'Table 6'!$B$7)</c:f>
              <c:strCache>
                <c:ptCount val="2"/>
                <c:pt idx="0">
                  <c:v>Time 1</c:v>
                </c:pt>
                <c:pt idx="1">
                  <c:v>Time 2</c:v>
                </c:pt>
              </c:strCache>
            </c:strRef>
          </c:cat>
          <c:val>
            <c:numRef>
              <c:f>('Table 6'!$Q$5,'Table 6'!$Q$7)</c:f>
              <c:numCache>
                <c:formatCode>0.0</c:formatCode>
                <c:ptCount val="2"/>
                <c:pt idx="0">
                  <c:v>24.81</c:v>
                </c:pt>
                <c:pt idx="1">
                  <c:v>19.82</c:v>
                </c:pt>
              </c:numCache>
            </c:numRef>
          </c:val>
          <c:smooth val="0"/>
        </c:ser>
        <c:ser>
          <c:idx val="7"/>
          <c:order val="3"/>
          <c:tx>
            <c:strRef>
              <c:f>'Table 6'!$R$4</c:f>
              <c:strCache>
                <c:ptCount val="1"/>
                <c:pt idx="0">
                  <c:v>&gt;301% poverty SCF</c:v>
                </c:pt>
              </c:strCache>
            </c:strRef>
          </c:tx>
          <c:spPr>
            <a:ln>
              <a:solidFill>
                <a:schemeClr val="accent5">
                  <a:lumMod val="60000"/>
                  <a:lumOff val="40000"/>
                </a:schemeClr>
              </a:solidFill>
              <a:prstDash val="sysDash"/>
            </a:ln>
          </c:spPr>
          <c:marker>
            <c:symbol val="circle"/>
            <c:size val="5"/>
            <c:spPr>
              <a:solidFill>
                <a:schemeClr val="accent5">
                  <a:lumMod val="60000"/>
                  <a:lumOff val="40000"/>
                </a:schemeClr>
              </a:solidFill>
            </c:spPr>
          </c:marker>
          <c:cat>
            <c:strRef>
              <c:f>('Table 6'!$B$5,'Table 6'!$B$7)</c:f>
              <c:strCache>
                <c:ptCount val="2"/>
                <c:pt idx="0">
                  <c:v>Time 1</c:v>
                </c:pt>
                <c:pt idx="1">
                  <c:v>Time 2</c:v>
                </c:pt>
              </c:strCache>
            </c:strRef>
          </c:cat>
          <c:val>
            <c:numRef>
              <c:f>('Table 6'!$R$5,'Table 6'!$R$7)</c:f>
              <c:numCache>
                <c:formatCode>0.0</c:formatCode>
                <c:ptCount val="2"/>
                <c:pt idx="0">
                  <c:v>17.71</c:v>
                </c:pt>
                <c:pt idx="1">
                  <c:v>16.2</c:v>
                </c:pt>
              </c:numCache>
            </c:numRef>
          </c:val>
          <c:smooth val="0"/>
        </c:ser>
        <c:ser>
          <c:idx val="0"/>
          <c:order val="4"/>
          <c:tx>
            <c:strRef>
              <c:f>'Table 6'!$S$4:$T$4</c:f>
              <c:strCache>
                <c:ptCount val="1"/>
                <c:pt idx="0">
                  <c:v>All SCF</c:v>
                </c:pt>
              </c:strCache>
            </c:strRef>
          </c:tx>
          <c:spPr>
            <a:ln>
              <a:solidFill>
                <a:schemeClr val="accent5">
                  <a:lumMod val="75000"/>
                </a:schemeClr>
              </a:solidFill>
            </a:ln>
          </c:spPr>
          <c:marker>
            <c:symbol val="plus"/>
            <c:size val="5"/>
            <c:spPr>
              <a:solidFill>
                <a:schemeClr val="accent5">
                  <a:lumMod val="75000"/>
                </a:schemeClr>
              </a:solidFill>
            </c:spPr>
          </c:marker>
          <c:val>
            <c:numRef>
              <c:f>('Table 6'!$S$5,'Table 6'!$S$7)</c:f>
              <c:numCache>
                <c:formatCode>0.0</c:formatCode>
                <c:ptCount val="2"/>
                <c:pt idx="0">
                  <c:v>22.97</c:v>
                </c:pt>
                <c:pt idx="1">
                  <c:v>20.45</c:v>
                </c:pt>
              </c:numCache>
            </c:numRef>
          </c:val>
          <c:smooth val="0"/>
        </c:ser>
        <c:dLbls>
          <c:showLegendKey val="0"/>
          <c:showVal val="0"/>
          <c:showCatName val="0"/>
          <c:showSerName val="0"/>
          <c:showPercent val="0"/>
          <c:showBubbleSize val="0"/>
        </c:dLbls>
        <c:marker val="1"/>
        <c:smooth val="0"/>
        <c:axId val="96763904"/>
        <c:axId val="95533824"/>
      </c:lineChart>
      <c:catAx>
        <c:axId val="96763904"/>
        <c:scaling>
          <c:orientation val="minMax"/>
        </c:scaling>
        <c:delete val="0"/>
        <c:axPos val="b"/>
        <c:numFmt formatCode="General" sourceLinked="1"/>
        <c:majorTickMark val="out"/>
        <c:minorTickMark val="none"/>
        <c:tickLblPos val="nextTo"/>
        <c:txPr>
          <a:bodyPr/>
          <a:lstStyle/>
          <a:p>
            <a:pPr>
              <a:defRPr sz="1400"/>
            </a:pPr>
            <a:endParaRPr lang="en-US"/>
          </a:p>
        </c:txPr>
        <c:crossAx val="95533824"/>
        <c:crosses val="autoZero"/>
        <c:auto val="1"/>
        <c:lblAlgn val="ctr"/>
        <c:lblOffset val="100"/>
        <c:noMultiLvlLbl val="0"/>
      </c:catAx>
      <c:valAx>
        <c:axId val="95533824"/>
        <c:scaling>
          <c:orientation val="minMax"/>
          <c:max val="30"/>
        </c:scaling>
        <c:delete val="0"/>
        <c:axPos val="l"/>
        <c:majorGridlines/>
        <c:title>
          <c:tx>
            <c:rich>
              <a:bodyPr rot="-5400000" vert="horz"/>
              <a:lstStyle/>
              <a:p>
                <a:pPr>
                  <a:defRPr sz="1400"/>
                </a:pPr>
                <a:r>
                  <a:rPr lang="en-US" sz="1400" b="1" i="0" baseline="0">
                    <a:effectLst/>
                  </a:rPr>
                  <a:t>Percentage of Households</a:t>
                </a:r>
                <a:endParaRPr lang="en-US" sz="1400">
                  <a:effectLst/>
                </a:endParaRPr>
              </a:p>
            </c:rich>
          </c:tx>
          <c:layout/>
          <c:overlay val="0"/>
        </c:title>
        <c:numFmt formatCode="0" sourceLinked="0"/>
        <c:majorTickMark val="out"/>
        <c:minorTickMark val="none"/>
        <c:tickLblPos val="nextTo"/>
        <c:txPr>
          <a:bodyPr/>
          <a:lstStyle/>
          <a:p>
            <a:pPr>
              <a:defRPr sz="1400"/>
            </a:pPr>
            <a:endParaRPr lang="en-US"/>
          </a:p>
        </c:txPr>
        <c:crossAx val="967639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3336720578846564"/>
          <c:y val="6.5643398351204529E-2"/>
          <c:w val="0.837699182197438"/>
          <c:h val="0.85135470611672692"/>
        </c:manualLayout>
      </c:layout>
      <c:lineChart>
        <c:grouping val="standard"/>
        <c:varyColors val="0"/>
        <c:ser>
          <c:idx val="0"/>
          <c:order val="0"/>
          <c:tx>
            <c:strRef>
              <c:f>'Table 3b'!$C$2</c:f>
              <c:strCache>
                <c:ptCount val="1"/>
                <c:pt idx="0">
                  <c:v>&lt;100% poverty MCc</c:v>
                </c:pt>
              </c:strCache>
            </c:strRef>
          </c:tx>
          <c:spPr>
            <a:ln>
              <a:solidFill>
                <a:srgbClr val="7030A0"/>
              </a:solidFill>
            </a:ln>
          </c:spPr>
          <c:marker>
            <c:symbol val="circle"/>
            <c:size val="5"/>
            <c:spPr>
              <a:solidFill>
                <a:srgbClr val="7030A0"/>
              </a:solidFill>
            </c:spPr>
          </c:marker>
          <c:cat>
            <c:strRef>
              <c:f>('Table 3b'!$B$3,'Table 3b'!$B$5)</c:f>
              <c:strCache>
                <c:ptCount val="2"/>
                <c:pt idx="0">
                  <c:v>Time 1</c:v>
                </c:pt>
                <c:pt idx="1">
                  <c:v>Time 2</c:v>
                </c:pt>
              </c:strCache>
            </c:strRef>
          </c:cat>
          <c:val>
            <c:numRef>
              <c:f>('Table 3b'!$C$3,'Table 3b'!$C$5)</c:f>
              <c:numCache>
                <c:formatCode>0.0</c:formatCode>
                <c:ptCount val="2"/>
                <c:pt idx="0">
                  <c:v>28.28</c:v>
                </c:pt>
                <c:pt idx="1">
                  <c:v>19.579999999999998</c:v>
                </c:pt>
              </c:numCache>
            </c:numRef>
          </c:val>
          <c:smooth val="0"/>
        </c:ser>
        <c:ser>
          <c:idx val="1"/>
          <c:order val="1"/>
          <c:tx>
            <c:strRef>
              <c:f>'Table 3b'!$D$2</c:f>
              <c:strCache>
                <c:ptCount val="1"/>
                <c:pt idx="0">
                  <c:v>101-200% poverty MC</c:v>
                </c:pt>
              </c:strCache>
            </c:strRef>
          </c:tx>
          <c:spPr>
            <a:ln>
              <a:solidFill>
                <a:srgbClr val="7030A0"/>
              </a:solidFill>
              <a:prstDash val="sysDash"/>
            </a:ln>
          </c:spPr>
          <c:marker>
            <c:symbol val="circle"/>
            <c:size val="5"/>
            <c:spPr>
              <a:solidFill>
                <a:srgbClr val="7030A0"/>
              </a:solidFill>
            </c:spPr>
          </c:marker>
          <c:cat>
            <c:strRef>
              <c:f>('Table 3b'!$B$3,'Table 3b'!$B$5)</c:f>
              <c:strCache>
                <c:ptCount val="2"/>
                <c:pt idx="0">
                  <c:v>Time 1</c:v>
                </c:pt>
                <c:pt idx="1">
                  <c:v>Time 2</c:v>
                </c:pt>
              </c:strCache>
            </c:strRef>
          </c:cat>
          <c:val>
            <c:numRef>
              <c:f>('Table 3b'!$D$3,'Table 3b'!$D$5)</c:f>
              <c:numCache>
                <c:formatCode>0.0</c:formatCode>
                <c:ptCount val="2"/>
                <c:pt idx="0">
                  <c:v>28.9</c:v>
                </c:pt>
                <c:pt idx="1">
                  <c:v>16.329999999999998</c:v>
                </c:pt>
              </c:numCache>
            </c:numRef>
          </c:val>
          <c:smooth val="0"/>
        </c:ser>
        <c:ser>
          <c:idx val="2"/>
          <c:order val="2"/>
          <c:tx>
            <c:strRef>
              <c:f>'Table 3b'!$E$2</c:f>
              <c:strCache>
                <c:ptCount val="1"/>
                <c:pt idx="0">
                  <c:v>201-300% poverty MC</c:v>
                </c:pt>
              </c:strCache>
            </c:strRef>
          </c:tx>
          <c:spPr>
            <a:ln cmpd="sng">
              <a:solidFill>
                <a:srgbClr val="7030A0">
                  <a:alpha val="40000"/>
                </a:srgbClr>
              </a:solidFill>
              <a:prstDash val="solid"/>
            </a:ln>
          </c:spPr>
          <c:marker>
            <c:symbol val="circle"/>
            <c:size val="5"/>
            <c:spPr>
              <a:solidFill>
                <a:srgbClr val="7030A0">
                  <a:alpha val="40000"/>
                </a:srgbClr>
              </a:solidFill>
            </c:spPr>
          </c:marker>
          <c:cat>
            <c:strRef>
              <c:f>('Table 3b'!$B$3,'Table 3b'!$B$5)</c:f>
              <c:strCache>
                <c:ptCount val="2"/>
                <c:pt idx="0">
                  <c:v>Time 1</c:v>
                </c:pt>
                <c:pt idx="1">
                  <c:v>Time 2</c:v>
                </c:pt>
              </c:strCache>
            </c:strRef>
          </c:cat>
          <c:val>
            <c:numRef>
              <c:f>('Table 3b'!$E$3,'Table 3b'!$E$5)</c:f>
              <c:numCache>
                <c:formatCode>0.0</c:formatCode>
                <c:ptCount val="2"/>
                <c:pt idx="0">
                  <c:v>14.25</c:v>
                </c:pt>
                <c:pt idx="1">
                  <c:v>18.36</c:v>
                </c:pt>
              </c:numCache>
            </c:numRef>
          </c:val>
          <c:smooth val="0"/>
        </c:ser>
        <c:ser>
          <c:idx val="3"/>
          <c:order val="3"/>
          <c:tx>
            <c:strRef>
              <c:f>'Table 3b'!$F$2</c:f>
              <c:strCache>
                <c:ptCount val="1"/>
                <c:pt idx="0">
                  <c:v>&gt;301% poverty MC</c:v>
                </c:pt>
              </c:strCache>
            </c:strRef>
          </c:tx>
          <c:spPr>
            <a:ln>
              <a:solidFill>
                <a:srgbClr val="7030A0">
                  <a:alpha val="40000"/>
                </a:srgbClr>
              </a:solidFill>
              <a:prstDash val="sysDash"/>
            </a:ln>
          </c:spPr>
          <c:marker>
            <c:symbol val="circle"/>
            <c:size val="5"/>
            <c:spPr>
              <a:solidFill>
                <a:srgbClr val="7030A0">
                  <a:alpha val="40000"/>
                </a:srgbClr>
              </a:solidFill>
            </c:spPr>
          </c:marker>
          <c:cat>
            <c:strRef>
              <c:f>('Table 3b'!$B$3,'Table 3b'!$B$5)</c:f>
              <c:strCache>
                <c:ptCount val="2"/>
                <c:pt idx="0">
                  <c:v>Time 1</c:v>
                </c:pt>
                <c:pt idx="1">
                  <c:v>Time 2</c:v>
                </c:pt>
              </c:strCache>
            </c:strRef>
          </c:cat>
          <c:val>
            <c:numRef>
              <c:f>('Table 3b'!$F$3,'Table 3b'!$F$5)</c:f>
              <c:numCache>
                <c:formatCode>0.0</c:formatCode>
                <c:ptCount val="2"/>
                <c:pt idx="0">
                  <c:v>20.190000000000001</c:v>
                </c:pt>
                <c:pt idx="1">
                  <c:v>18.48</c:v>
                </c:pt>
              </c:numCache>
            </c:numRef>
          </c:val>
          <c:smooth val="0"/>
        </c:ser>
        <c:ser>
          <c:idx val="4"/>
          <c:order val="4"/>
          <c:tx>
            <c:strRef>
              <c:f>'Table 3b'!$G$2</c:f>
              <c:strCache>
                <c:ptCount val="1"/>
                <c:pt idx="0">
                  <c:v>All MC</c:v>
                </c:pt>
              </c:strCache>
            </c:strRef>
          </c:tx>
          <c:spPr>
            <a:ln>
              <a:solidFill>
                <a:srgbClr val="7030A0">
                  <a:alpha val="80000"/>
                </a:srgbClr>
              </a:solidFill>
            </a:ln>
          </c:spPr>
          <c:marker>
            <c:symbol val="square"/>
            <c:size val="5"/>
            <c:spPr>
              <a:solidFill>
                <a:srgbClr val="7030A0">
                  <a:alpha val="80000"/>
                </a:srgbClr>
              </a:solidFill>
            </c:spPr>
          </c:marker>
          <c:cat>
            <c:strRef>
              <c:f>('Table 3b'!$B$3,'Table 3b'!$B$5)</c:f>
              <c:strCache>
                <c:ptCount val="2"/>
                <c:pt idx="0">
                  <c:v>Time 1</c:v>
                </c:pt>
                <c:pt idx="1">
                  <c:v>Time 2</c:v>
                </c:pt>
              </c:strCache>
            </c:strRef>
          </c:cat>
          <c:val>
            <c:numRef>
              <c:f>('Table 3b'!$G$3,'Table 3b'!$G$5)</c:f>
              <c:numCache>
                <c:formatCode>0.0</c:formatCode>
                <c:ptCount val="2"/>
                <c:pt idx="0">
                  <c:v>26.43</c:v>
                </c:pt>
                <c:pt idx="1">
                  <c:v>18.43</c:v>
                </c:pt>
              </c:numCache>
            </c:numRef>
          </c:val>
          <c:smooth val="0"/>
        </c:ser>
        <c:dLbls>
          <c:showLegendKey val="0"/>
          <c:showVal val="0"/>
          <c:showCatName val="0"/>
          <c:showSerName val="0"/>
          <c:showPercent val="0"/>
          <c:showBubbleSize val="0"/>
        </c:dLbls>
        <c:marker val="1"/>
        <c:smooth val="0"/>
        <c:axId val="96765440"/>
        <c:axId val="96133696"/>
      </c:lineChart>
      <c:catAx>
        <c:axId val="96765440"/>
        <c:scaling>
          <c:orientation val="minMax"/>
        </c:scaling>
        <c:delete val="0"/>
        <c:axPos val="b"/>
        <c:numFmt formatCode="General" sourceLinked="1"/>
        <c:majorTickMark val="out"/>
        <c:minorTickMark val="none"/>
        <c:tickLblPos val="nextTo"/>
        <c:txPr>
          <a:bodyPr/>
          <a:lstStyle/>
          <a:p>
            <a:pPr>
              <a:defRPr sz="1400"/>
            </a:pPr>
            <a:endParaRPr lang="en-US"/>
          </a:p>
        </c:txPr>
        <c:crossAx val="96133696"/>
        <c:crosses val="autoZero"/>
        <c:auto val="1"/>
        <c:lblAlgn val="ctr"/>
        <c:lblOffset val="100"/>
        <c:noMultiLvlLbl val="0"/>
      </c:catAx>
      <c:valAx>
        <c:axId val="96133696"/>
        <c:scaling>
          <c:orientation val="minMax"/>
          <c:max val="30"/>
        </c:scaling>
        <c:delete val="0"/>
        <c:axPos val="l"/>
        <c:majorGridlines/>
        <c:title>
          <c:tx>
            <c:rich>
              <a:bodyPr rot="-5400000" vert="horz"/>
              <a:lstStyle/>
              <a:p>
                <a:pPr>
                  <a:defRPr sz="1400"/>
                </a:pPr>
                <a:r>
                  <a:rPr lang="en-US" sz="1400"/>
                  <a:t>Percentage of Households</a:t>
                </a:r>
              </a:p>
            </c:rich>
          </c:tx>
          <c:layout/>
          <c:overlay val="0"/>
        </c:title>
        <c:numFmt formatCode="0" sourceLinked="0"/>
        <c:majorTickMark val="out"/>
        <c:minorTickMark val="none"/>
        <c:tickLblPos val="nextTo"/>
        <c:txPr>
          <a:bodyPr/>
          <a:lstStyle/>
          <a:p>
            <a:pPr>
              <a:defRPr sz="1400"/>
            </a:pPr>
            <a:endParaRPr lang="en-US"/>
          </a:p>
        </c:txPr>
        <c:crossAx val="967654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739140"/>
          </a:xfrm>
          <a:prstGeom prst="rect">
            <a:avLst/>
          </a:prstGeom>
        </p:spPr>
        <p:txBody>
          <a:bodyPr vert="horz" lIns="137520" tIns="68761" rIns="137520" bIns="68761" rtlCol="0"/>
          <a:lstStyle>
            <a:lvl1pPr algn="l">
              <a:defRPr sz="1800"/>
            </a:lvl1pPr>
          </a:lstStyle>
          <a:p>
            <a:endParaRPr lang="en-US"/>
          </a:p>
        </p:txBody>
      </p:sp>
      <p:sp>
        <p:nvSpPr>
          <p:cNvPr id="3" name="Date Placeholder 2"/>
          <p:cNvSpPr>
            <a:spLocks noGrp="1"/>
          </p:cNvSpPr>
          <p:nvPr>
            <p:ph type="dt" sz="quarter" idx="1"/>
          </p:nvPr>
        </p:nvSpPr>
        <p:spPr>
          <a:xfrm>
            <a:off x="5265810" y="0"/>
            <a:ext cx="4028440" cy="739140"/>
          </a:xfrm>
          <a:prstGeom prst="rect">
            <a:avLst/>
          </a:prstGeom>
        </p:spPr>
        <p:txBody>
          <a:bodyPr vert="horz" lIns="137520" tIns="68761" rIns="137520" bIns="68761" rtlCol="0"/>
          <a:lstStyle>
            <a:lvl1pPr algn="r">
              <a:defRPr sz="1800"/>
            </a:lvl1pPr>
          </a:lstStyle>
          <a:p>
            <a:fld id="{0A7A237F-8AF6-40D3-9535-F81D89C5F5FB}" type="datetimeFigureOut">
              <a:rPr lang="en-US" smtClean="0"/>
              <a:pPr/>
              <a:t>2/10/2015</a:t>
            </a:fld>
            <a:endParaRPr lang="en-US"/>
          </a:p>
        </p:txBody>
      </p:sp>
      <p:sp>
        <p:nvSpPr>
          <p:cNvPr id="4" name="Footer Placeholder 3"/>
          <p:cNvSpPr>
            <a:spLocks noGrp="1"/>
          </p:cNvSpPr>
          <p:nvPr>
            <p:ph type="ftr" sz="quarter" idx="2"/>
          </p:nvPr>
        </p:nvSpPr>
        <p:spPr>
          <a:xfrm>
            <a:off x="3" y="14041095"/>
            <a:ext cx="4028440" cy="739140"/>
          </a:xfrm>
          <a:prstGeom prst="rect">
            <a:avLst/>
          </a:prstGeom>
        </p:spPr>
        <p:txBody>
          <a:bodyPr vert="horz" lIns="137520" tIns="68761" rIns="137520" bIns="68761" rtlCol="0" anchor="b"/>
          <a:lstStyle>
            <a:lvl1pPr algn="l">
              <a:defRPr sz="1800"/>
            </a:lvl1pPr>
          </a:lstStyle>
          <a:p>
            <a:endParaRPr lang="en-US"/>
          </a:p>
        </p:txBody>
      </p:sp>
      <p:sp>
        <p:nvSpPr>
          <p:cNvPr id="5" name="Slide Number Placeholder 4"/>
          <p:cNvSpPr>
            <a:spLocks noGrp="1"/>
          </p:cNvSpPr>
          <p:nvPr>
            <p:ph type="sldNum" sz="quarter" idx="3"/>
          </p:nvPr>
        </p:nvSpPr>
        <p:spPr>
          <a:xfrm>
            <a:off x="5265810" y="14041095"/>
            <a:ext cx="4028440" cy="739140"/>
          </a:xfrm>
          <a:prstGeom prst="rect">
            <a:avLst/>
          </a:prstGeom>
        </p:spPr>
        <p:txBody>
          <a:bodyPr vert="horz" lIns="137520" tIns="68761" rIns="137520" bIns="68761" rtlCol="0" anchor="b"/>
          <a:lstStyle>
            <a:lvl1pPr algn="r">
              <a:defRPr sz="1800"/>
            </a:lvl1pPr>
          </a:lstStyle>
          <a:p>
            <a:fld id="{CAE5EF63-8679-446C-B7F7-563B13DBADAF}" type="slidenum">
              <a:rPr lang="en-US" smtClean="0"/>
              <a:pPr/>
              <a:t>‹#›</a:t>
            </a:fld>
            <a:endParaRPr lang="en-US"/>
          </a:p>
        </p:txBody>
      </p:sp>
    </p:spTree>
    <p:extLst>
      <p:ext uri="{BB962C8B-B14F-4D97-AF65-F5344CB8AC3E}">
        <p14:creationId xmlns:p14="http://schemas.microsoft.com/office/powerpoint/2010/main" val="296065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9"/>
            <a:ext cx="4027916" cy="738509"/>
          </a:xfrm>
          <a:prstGeom prst="rect">
            <a:avLst/>
          </a:prstGeom>
        </p:spPr>
        <p:txBody>
          <a:bodyPr vert="horz" lIns="90674" tIns="45336" rIns="90674" bIns="45336" rtlCol="0"/>
          <a:lstStyle>
            <a:lvl1pPr algn="l">
              <a:defRPr sz="1200"/>
            </a:lvl1pPr>
          </a:lstStyle>
          <a:p>
            <a:endParaRPr lang="en-US"/>
          </a:p>
        </p:txBody>
      </p:sp>
      <p:sp>
        <p:nvSpPr>
          <p:cNvPr id="3" name="Date Placeholder 2"/>
          <p:cNvSpPr>
            <a:spLocks noGrp="1"/>
          </p:cNvSpPr>
          <p:nvPr>
            <p:ph type="dt" idx="1"/>
          </p:nvPr>
        </p:nvSpPr>
        <p:spPr>
          <a:xfrm>
            <a:off x="5265347" y="9"/>
            <a:ext cx="4029486" cy="738509"/>
          </a:xfrm>
          <a:prstGeom prst="rect">
            <a:avLst/>
          </a:prstGeom>
        </p:spPr>
        <p:txBody>
          <a:bodyPr vert="horz" lIns="90674" tIns="45336" rIns="90674" bIns="45336" rtlCol="0"/>
          <a:lstStyle>
            <a:lvl1pPr algn="r">
              <a:defRPr sz="1200"/>
            </a:lvl1pPr>
          </a:lstStyle>
          <a:p>
            <a:fld id="{DB648A8D-7A2F-470A-8BB9-073512F93310}" type="datetimeFigureOut">
              <a:rPr lang="en-US" smtClean="0"/>
              <a:pPr/>
              <a:t>2/10/2015</a:t>
            </a:fld>
            <a:endParaRPr lang="en-US"/>
          </a:p>
        </p:txBody>
      </p:sp>
      <p:sp>
        <p:nvSpPr>
          <p:cNvPr id="4" name="Slide Image Placeholder 3"/>
          <p:cNvSpPr>
            <a:spLocks noGrp="1" noRot="1" noChangeAspect="1"/>
          </p:cNvSpPr>
          <p:nvPr>
            <p:ph type="sldImg" idx="2"/>
          </p:nvPr>
        </p:nvSpPr>
        <p:spPr>
          <a:xfrm>
            <a:off x="490538" y="1111250"/>
            <a:ext cx="8315325" cy="5543550"/>
          </a:xfrm>
          <a:prstGeom prst="rect">
            <a:avLst/>
          </a:prstGeom>
          <a:noFill/>
          <a:ln w="12700">
            <a:solidFill>
              <a:prstClr val="black"/>
            </a:solidFill>
          </a:ln>
        </p:spPr>
        <p:txBody>
          <a:bodyPr vert="horz" lIns="90674" tIns="45336" rIns="90674" bIns="45336" rtlCol="0" anchor="ctr"/>
          <a:lstStyle/>
          <a:p>
            <a:endParaRPr lang="en-US"/>
          </a:p>
        </p:txBody>
      </p:sp>
      <p:sp>
        <p:nvSpPr>
          <p:cNvPr id="5" name="Notes Placeholder 4"/>
          <p:cNvSpPr>
            <a:spLocks noGrp="1"/>
          </p:cNvSpPr>
          <p:nvPr>
            <p:ph type="body" sz="quarter" idx="3"/>
          </p:nvPr>
        </p:nvSpPr>
        <p:spPr>
          <a:xfrm>
            <a:off x="929640" y="7022148"/>
            <a:ext cx="7437120" cy="6651312"/>
          </a:xfrm>
          <a:prstGeom prst="rect">
            <a:avLst/>
          </a:prstGeom>
        </p:spPr>
        <p:txBody>
          <a:bodyPr vert="horz" lIns="90674" tIns="45336" rIns="90674" bIns="453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14041143"/>
            <a:ext cx="4027916" cy="738509"/>
          </a:xfrm>
          <a:prstGeom prst="rect">
            <a:avLst/>
          </a:prstGeom>
        </p:spPr>
        <p:txBody>
          <a:bodyPr vert="horz" lIns="90674" tIns="45336" rIns="90674" bIns="45336" rtlCol="0" anchor="b"/>
          <a:lstStyle>
            <a:lvl1pPr algn="l">
              <a:defRPr sz="1200"/>
            </a:lvl1pPr>
          </a:lstStyle>
          <a:p>
            <a:endParaRPr lang="en-US"/>
          </a:p>
        </p:txBody>
      </p:sp>
      <p:sp>
        <p:nvSpPr>
          <p:cNvPr id="7" name="Slide Number Placeholder 6"/>
          <p:cNvSpPr>
            <a:spLocks noGrp="1"/>
          </p:cNvSpPr>
          <p:nvPr>
            <p:ph type="sldNum" sz="quarter" idx="5"/>
          </p:nvPr>
        </p:nvSpPr>
        <p:spPr>
          <a:xfrm>
            <a:off x="5265347" y="14041143"/>
            <a:ext cx="4029486" cy="738509"/>
          </a:xfrm>
          <a:prstGeom prst="rect">
            <a:avLst/>
          </a:prstGeom>
        </p:spPr>
        <p:txBody>
          <a:bodyPr vert="horz" lIns="90674" tIns="45336" rIns="90674" bIns="45336" rtlCol="0" anchor="b"/>
          <a:lstStyle>
            <a:lvl1pPr algn="r">
              <a:defRPr sz="1200"/>
            </a:lvl1pPr>
          </a:lstStyle>
          <a:p>
            <a:fld id="{2C586B39-D22D-47E5-884E-4A569750E376}" type="slidenum">
              <a:rPr lang="en-US" smtClean="0"/>
              <a:pPr/>
              <a:t>‹#›</a:t>
            </a:fld>
            <a:endParaRPr lang="en-US"/>
          </a:p>
        </p:txBody>
      </p:sp>
    </p:spTree>
    <p:extLst>
      <p:ext uri="{BB962C8B-B14F-4D97-AF65-F5344CB8AC3E}">
        <p14:creationId xmlns:p14="http://schemas.microsoft.com/office/powerpoint/2010/main" val="263910338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86B39-D22D-47E5-884E-4A569750E3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1"/>
          <p:cNvSpPr>
            <a:spLocks noChangeArrowheads="1"/>
          </p:cNvSpPr>
          <p:nvPr userDrawn="1"/>
        </p:nvSpPr>
        <p:spPr bwMode="auto">
          <a:xfrm>
            <a:off x="0" y="0"/>
            <a:ext cx="43891200" cy="3291840"/>
          </a:xfrm>
          <a:prstGeom prst="rect">
            <a:avLst/>
          </a:prstGeom>
          <a:solidFill>
            <a:srgbClr val="F3901D"/>
          </a:solidFill>
          <a:ln w="9525">
            <a:noFill/>
            <a:round/>
            <a:headEnd/>
            <a:tailEnd/>
          </a:ln>
          <a:effectLst>
            <a:outerShdw blurRad="50800" dist="38100" dir="8100000" algn="tr" rotWithShape="0">
              <a:prstClr val="black">
                <a:alpha val="40000"/>
              </a:prstClr>
            </a:outerShdw>
          </a:effectLst>
        </p:spPr>
        <p:txBody>
          <a:bodyPr lIns="417992" tIns="208996" rIns="417992" bIns="208996"/>
          <a:lstStyle/>
          <a:p>
            <a:endParaRPr lang="en-US"/>
          </a:p>
        </p:txBody>
      </p:sp>
      <p:pic>
        <p:nvPicPr>
          <p:cNvPr id="11" name="Picture 67" descr="norc_logo_white.png"/>
          <p:cNvPicPr>
            <a:picLocks noChangeAspect="1"/>
          </p:cNvPicPr>
          <p:nvPr userDrawn="1"/>
        </p:nvPicPr>
        <p:blipFill>
          <a:blip r:embed="rId2" cstate="print"/>
          <a:srcRect t="18750" b="27995"/>
          <a:stretch>
            <a:fillRect/>
          </a:stretch>
        </p:blipFill>
        <p:spPr bwMode="auto">
          <a:xfrm>
            <a:off x="812800" y="609601"/>
            <a:ext cx="7924800" cy="2598100"/>
          </a:xfrm>
          <a:prstGeom prst="rect">
            <a:avLst/>
          </a:prstGeom>
          <a:noFill/>
          <a:ln w="9525">
            <a:noFill/>
            <a:miter lim="800000"/>
            <a:headEnd/>
            <a:tailEnd/>
          </a:ln>
        </p:spPr>
      </p:pic>
    </p:spTree>
    <p:extLst>
      <p:ext uri="{BB962C8B-B14F-4D97-AF65-F5344CB8AC3E}">
        <p14:creationId xmlns:p14="http://schemas.microsoft.com/office/powerpoint/2010/main" val="3769911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4" y="20482985"/>
            <a:ext cx="26335567" cy="2417233"/>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8602134" y="2614084"/>
            <a:ext cx="26335567" cy="17557749"/>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8602134" y="22900218"/>
            <a:ext cx="26335567" cy="34353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4392E-F9DE-47AF-B8F0-954C42F8873B}"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172634"/>
            <a:ext cx="9874251" cy="249660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5" y="1172634"/>
            <a:ext cx="29423783" cy="249660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9088967"/>
            <a:ext cx="37308367" cy="6273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4" y="16581967"/>
            <a:ext cx="30725533" cy="7476067"/>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4392E-F9DE-47AF-B8F0-954C42F8873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18802351"/>
            <a:ext cx="37308367" cy="5812367"/>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2401551"/>
            <a:ext cx="37308367" cy="6400800"/>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4392E-F9DE-47AF-B8F0-954C42F8873B}"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6828367"/>
            <a:ext cx="19649016" cy="1931035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1" y="6828367"/>
            <a:ext cx="19649017" cy="1931035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64392E-F9DE-47AF-B8F0-954C42F8873B}"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6548967"/>
            <a:ext cx="19392900" cy="2730500"/>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2194985" y="9279467"/>
            <a:ext cx="19392900" cy="16859251"/>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7" y="6548967"/>
            <a:ext cx="19399251" cy="2730500"/>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22296967" y="9279467"/>
            <a:ext cx="19399251" cy="16859251"/>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64392E-F9DE-47AF-B8F0-954C42F8873B}" type="datetimeFigureOut">
              <a:rPr lang="en-US" smtClean="0"/>
              <a:pPr/>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64392E-F9DE-47AF-B8F0-954C42F8873B}" type="datetimeFigureOut">
              <a:rPr lang="en-US" smtClean="0"/>
              <a:pPr/>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4392E-F9DE-47AF-B8F0-954C42F8873B}" type="datetimeFigureOut">
              <a:rPr lang="en-US" smtClean="0"/>
              <a:pPr/>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164167"/>
            <a:ext cx="14439900" cy="49593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17159817" y="1164167"/>
            <a:ext cx="24536400" cy="2497455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123517"/>
            <a:ext cx="14439900" cy="20015200"/>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4392E-F9DE-47AF-B8F0-954C42F8873B}"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53B79-3845-42C3-8F7E-F6D1E1E9A5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12" name="Rectangle 1"/>
          <p:cNvSpPr>
            <a:spLocks noChangeArrowheads="1"/>
          </p:cNvSpPr>
          <p:nvPr userDrawn="1"/>
        </p:nvSpPr>
        <p:spPr bwMode="auto">
          <a:xfrm>
            <a:off x="0" y="0"/>
            <a:ext cx="43891200" cy="3291840"/>
          </a:xfrm>
          <a:prstGeom prst="rect">
            <a:avLst/>
          </a:prstGeom>
          <a:solidFill>
            <a:srgbClr val="F3901D"/>
          </a:solidFill>
          <a:ln w="9525">
            <a:noFill/>
            <a:round/>
            <a:headEnd/>
            <a:tailEnd/>
          </a:ln>
          <a:effectLst>
            <a:outerShdw blurRad="50800" dist="38100" dir="8100000" algn="tr" rotWithShape="0">
              <a:prstClr val="black">
                <a:alpha val="40000"/>
              </a:prstClr>
            </a:outerShdw>
          </a:effectLst>
        </p:spPr>
        <p:txBody>
          <a:bodyPr lIns="417992" tIns="208996" rIns="417992" bIns="208996"/>
          <a:lstStyle/>
          <a:p>
            <a:endParaRPr lang="en-US"/>
          </a:p>
        </p:txBody>
      </p:sp>
      <p:pic>
        <p:nvPicPr>
          <p:cNvPr id="13" name="Picture 67" descr="norc_logo_white.png"/>
          <p:cNvPicPr>
            <a:picLocks noChangeAspect="1"/>
          </p:cNvPicPr>
          <p:nvPr userDrawn="1"/>
        </p:nvPicPr>
        <p:blipFill>
          <a:blip r:embed="rId3" cstate="print"/>
          <a:srcRect t="18750" b="27995"/>
          <a:stretch>
            <a:fillRect/>
          </a:stretch>
        </p:blipFill>
        <p:spPr bwMode="auto">
          <a:xfrm>
            <a:off x="812800" y="609601"/>
            <a:ext cx="7924800" cy="2598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par>
    </p:tnLst>
  </p:timing>
  <p:hf sldNum="0" hdr="0" dt="0"/>
  <p:txStyles>
    <p:titleStyle>
      <a:lvl1pPr algn="l" rtl="0" eaLnBrk="1" fontAlgn="base" hangingPunct="1">
        <a:lnSpc>
          <a:spcPts val="16457"/>
        </a:lnSpc>
        <a:spcBef>
          <a:spcPct val="0"/>
        </a:spcBef>
        <a:spcAft>
          <a:spcPct val="0"/>
        </a:spcAft>
        <a:defRPr sz="14700">
          <a:solidFill>
            <a:schemeClr val="tx2"/>
          </a:solidFill>
          <a:latin typeface="+mj-lt"/>
          <a:ea typeface="+mj-ea"/>
          <a:cs typeface="ＭＳ Ｐゴシック" charset="0"/>
        </a:defRPr>
      </a:lvl1pPr>
      <a:lvl2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2pPr>
      <a:lvl3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3pPr>
      <a:lvl4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4pPr>
      <a:lvl5pPr algn="l" rtl="0" eaLnBrk="1" fontAlgn="base" hangingPunct="1">
        <a:lnSpc>
          <a:spcPts val="16457"/>
        </a:lnSpc>
        <a:spcBef>
          <a:spcPct val="0"/>
        </a:spcBef>
        <a:spcAft>
          <a:spcPct val="0"/>
        </a:spcAft>
        <a:defRPr sz="14700">
          <a:solidFill>
            <a:schemeClr val="tx2"/>
          </a:solidFill>
          <a:latin typeface="Arial" charset="0"/>
          <a:ea typeface="ＭＳ Ｐゴシック" pitchFamily="-32" charset="-128"/>
          <a:cs typeface="ＭＳ Ｐゴシック" charset="0"/>
        </a:defRPr>
      </a:lvl5pPr>
      <a:lvl6pPr marL="2089961" algn="l" rtl="0" eaLnBrk="1" fontAlgn="base" hangingPunct="1">
        <a:spcBef>
          <a:spcPct val="0"/>
        </a:spcBef>
        <a:spcAft>
          <a:spcPct val="0"/>
        </a:spcAft>
        <a:defRPr sz="14700">
          <a:solidFill>
            <a:schemeClr val="tx2"/>
          </a:solidFill>
          <a:latin typeface="Arial" charset="0"/>
          <a:ea typeface="ＭＳ Ｐゴシック" pitchFamily="-32" charset="-128"/>
        </a:defRPr>
      </a:lvl6pPr>
      <a:lvl7pPr marL="4179922" algn="l" rtl="0" eaLnBrk="1" fontAlgn="base" hangingPunct="1">
        <a:spcBef>
          <a:spcPct val="0"/>
        </a:spcBef>
        <a:spcAft>
          <a:spcPct val="0"/>
        </a:spcAft>
        <a:defRPr sz="14700">
          <a:solidFill>
            <a:schemeClr val="tx2"/>
          </a:solidFill>
          <a:latin typeface="Arial" charset="0"/>
          <a:ea typeface="ＭＳ Ｐゴシック" pitchFamily="-32" charset="-128"/>
        </a:defRPr>
      </a:lvl7pPr>
      <a:lvl8pPr marL="6269885" algn="l" rtl="0" eaLnBrk="1" fontAlgn="base" hangingPunct="1">
        <a:spcBef>
          <a:spcPct val="0"/>
        </a:spcBef>
        <a:spcAft>
          <a:spcPct val="0"/>
        </a:spcAft>
        <a:defRPr sz="14700">
          <a:solidFill>
            <a:schemeClr val="tx2"/>
          </a:solidFill>
          <a:latin typeface="Arial" charset="0"/>
          <a:ea typeface="ＭＳ Ｐゴシック" pitchFamily="-32" charset="-128"/>
        </a:defRPr>
      </a:lvl8pPr>
      <a:lvl9pPr marL="8359846" algn="l" rtl="0" eaLnBrk="1" fontAlgn="base" hangingPunct="1">
        <a:spcBef>
          <a:spcPct val="0"/>
        </a:spcBef>
        <a:spcAft>
          <a:spcPct val="0"/>
        </a:spcAft>
        <a:defRPr sz="14700">
          <a:solidFill>
            <a:schemeClr val="tx2"/>
          </a:solidFill>
          <a:latin typeface="Arial" charset="0"/>
          <a:ea typeface="ＭＳ Ｐゴシック" pitchFamily="-32" charset="-128"/>
        </a:defRPr>
      </a:lvl9pPr>
    </p:titleStyle>
    <p:bodyStyle>
      <a:lvl1pPr marL="834535" indent="-834535" algn="l" rtl="0" eaLnBrk="1" fontAlgn="base" hangingPunct="1">
        <a:spcBef>
          <a:spcPct val="20000"/>
        </a:spcBef>
        <a:spcAft>
          <a:spcPct val="0"/>
        </a:spcAft>
        <a:buClr>
          <a:srgbClr val="F3901D"/>
        </a:buClr>
        <a:buFont typeface="Arial" pitchFamily="34" charset="0"/>
        <a:buChar char="•"/>
        <a:defRPr sz="12800">
          <a:solidFill>
            <a:srgbClr val="666666"/>
          </a:solidFill>
          <a:latin typeface="+mn-lt"/>
          <a:ea typeface="+mn-ea"/>
          <a:cs typeface="ＭＳ Ｐゴシック" charset="0"/>
        </a:defRPr>
      </a:lvl1pPr>
      <a:lvl2pPr marL="2924496" indent="-834535" algn="l" rtl="0" eaLnBrk="1" fontAlgn="base" hangingPunct="1">
        <a:spcBef>
          <a:spcPct val="20000"/>
        </a:spcBef>
        <a:spcAft>
          <a:spcPct val="0"/>
        </a:spcAft>
        <a:buFont typeface="Arial" pitchFamily="34" charset="0"/>
        <a:buChar char="•"/>
        <a:defRPr sz="10900">
          <a:solidFill>
            <a:srgbClr val="666666"/>
          </a:solidFill>
          <a:latin typeface="+mn-lt"/>
          <a:ea typeface="+mn-ea"/>
        </a:defRPr>
      </a:lvl2pPr>
      <a:lvl3pPr marL="5224904" indent="-1044981" algn="l" rtl="0" eaLnBrk="1" fontAlgn="base" hangingPunct="1">
        <a:spcBef>
          <a:spcPct val="20000"/>
        </a:spcBef>
        <a:spcAft>
          <a:spcPct val="0"/>
        </a:spcAft>
        <a:buClr>
          <a:srgbClr val="F3901D"/>
        </a:buClr>
        <a:buFont typeface="Arial" pitchFamily="34" charset="0"/>
        <a:buChar char="–"/>
        <a:defRPr>
          <a:solidFill>
            <a:srgbClr val="F3901D"/>
          </a:solidFill>
          <a:latin typeface="+mn-lt"/>
          <a:ea typeface="+mn-ea"/>
        </a:defRPr>
      </a:lvl3pPr>
      <a:lvl4pPr marL="7314865" indent="-1044981" algn="l" rtl="0" eaLnBrk="1" fontAlgn="base" hangingPunct="1">
        <a:spcBef>
          <a:spcPct val="20000"/>
        </a:spcBef>
        <a:spcAft>
          <a:spcPct val="0"/>
        </a:spcAft>
        <a:buChar char="–"/>
        <a:defRPr sz="6400" b="1">
          <a:solidFill>
            <a:srgbClr val="666666"/>
          </a:solidFill>
          <a:latin typeface="+mn-lt"/>
          <a:ea typeface="+mn-ea"/>
        </a:defRPr>
      </a:lvl4pPr>
      <a:lvl5pPr marL="8359846" algn="l" rtl="0" eaLnBrk="1" fontAlgn="base" hangingPunct="1">
        <a:spcBef>
          <a:spcPct val="20000"/>
        </a:spcBef>
        <a:spcAft>
          <a:spcPct val="0"/>
        </a:spcAft>
        <a:defRPr sz="6400">
          <a:solidFill>
            <a:srgbClr val="666666"/>
          </a:solidFill>
          <a:latin typeface="+mn-lt"/>
          <a:ea typeface="+mn-ea"/>
        </a:defRPr>
      </a:lvl5pPr>
      <a:lvl6pPr marL="11494787" indent="-1044981" algn="l" rtl="0" eaLnBrk="1" fontAlgn="base" hangingPunct="1">
        <a:spcBef>
          <a:spcPct val="20000"/>
        </a:spcBef>
        <a:spcAft>
          <a:spcPct val="0"/>
        </a:spcAft>
        <a:buChar char="»"/>
        <a:defRPr sz="10000">
          <a:solidFill>
            <a:srgbClr val="333333"/>
          </a:solidFill>
          <a:latin typeface="+mn-lt"/>
          <a:ea typeface="+mn-ea"/>
        </a:defRPr>
      </a:lvl6pPr>
      <a:lvl7pPr marL="13584748" indent="-1044981" algn="l" rtl="0" eaLnBrk="1" fontAlgn="base" hangingPunct="1">
        <a:spcBef>
          <a:spcPct val="20000"/>
        </a:spcBef>
        <a:spcAft>
          <a:spcPct val="0"/>
        </a:spcAft>
        <a:buChar char="»"/>
        <a:defRPr sz="10000">
          <a:solidFill>
            <a:srgbClr val="333333"/>
          </a:solidFill>
          <a:latin typeface="+mn-lt"/>
          <a:ea typeface="+mn-ea"/>
        </a:defRPr>
      </a:lvl7pPr>
      <a:lvl8pPr marL="15674711" indent="-1044981" algn="l" rtl="0" eaLnBrk="1" fontAlgn="base" hangingPunct="1">
        <a:spcBef>
          <a:spcPct val="20000"/>
        </a:spcBef>
        <a:spcAft>
          <a:spcPct val="0"/>
        </a:spcAft>
        <a:buChar char="»"/>
        <a:defRPr sz="10000">
          <a:solidFill>
            <a:srgbClr val="333333"/>
          </a:solidFill>
          <a:latin typeface="+mn-lt"/>
          <a:ea typeface="+mn-ea"/>
        </a:defRPr>
      </a:lvl8pPr>
      <a:lvl9pPr marL="17764672" indent="-1044981" algn="l" rtl="0" eaLnBrk="1" fontAlgn="base" hangingPunct="1">
        <a:spcBef>
          <a:spcPct val="20000"/>
        </a:spcBef>
        <a:spcAft>
          <a:spcPct val="0"/>
        </a:spcAft>
        <a:buChar char="»"/>
        <a:defRPr sz="10000">
          <a:solidFill>
            <a:srgbClr val="333333"/>
          </a:solidFill>
          <a:latin typeface="+mn-lt"/>
          <a:ea typeface="+mn-ea"/>
        </a:defRPr>
      </a:lvl9pPr>
    </p:bodyStyle>
    <p:otherStyle>
      <a:defPPr>
        <a:defRPr lang="en-US"/>
      </a:defPPr>
      <a:lvl1pPr marL="0" algn="l" defTabSz="4179922" rtl="0" eaLnBrk="1" latinLnBrk="0" hangingPunct="1">
        <a:defRPr sz="8300" kern="1200">
          <a:solidFill>
            <a:schemeClr val="tx1"/>
          </a:solidFill>
          <a:latin typeface="+mn-lt"/>
          <a:ea typeface="+mn-ea"/>
          <a:cs typeface="+mn-cs"/>
        </a:defRPr>
      </a:lvl1pPr>
      <a:lvl2pPr marL="2089961" algn="l" defTabSz="4179922" rtl="0" eaLnBrk="1" latinLnBrk="0" hangingPunct="1">
        <a:defRPr sz="8300" kern="1200">
          <a:solidFill>
            <a:schemeClr val="tx1"/>
          </a:solidFill>
          <a:latin typeface="+mn-lt"/>
          <a:ea typeface="+mn-ea"/>
          <a:cs typeface="+mn-cs"/>
        </a:defRPr>
      </a:lvl2pPr>
      <a:lvl3pPr marL="4179922" algn="l" defTabSz="4179922" rtl="0" eaLnBrk="1" latinLnBrk="0" hangingPunct="1">
        <a:defRPr sz="8300" kern="1200">
          <a:solidFill>
            <a:schemeClr val="tx1"/>
          </a:solidFill>
          <a:latin typeface="+mn-lt"/>
          <a:ea typeface="+mn-ea"/>
          <a:cs typeface="+mn-cs"/>
        </a:defRPr>
      </a:lvl3pPr>
      <a:lvl4pPr marL="6269885" algn="l" defTabSz="4179922" rtl="0" eaLnBrk="1" latinLnBrk="0" hangingPunct="1">
        <a:defRPr sz="8300" kern="1200">
          <a:solidFill>
            <a:schemeClr val="tx1"/>
          </a:solidFill>
          <a:latin typeface="+mn-lt"/>
          <a:ea typeface="+mn-ea"/>
          <a:cs typeface="+mn-cs"/>
        </a:defRPr>
      </a:lvl4pPr>
      <a:lvl5pPr marL="8359846" algn="l" defTabSz="4179922" rtl="0" eaLnBrk="1" latinLnBrk="0" hangingPunct="1">
        <a:defRPr sz="8300" kern="1200">
          <a:solidFill>
            <a:schemeClr val="tx1"/>
          </a:solidFill>
          <a:latin typeface="+mn-lt"/>
          <a:ea typeface="+mn-ea"/>
          <a:cs typeface="+mn-cs"/>
        </a:defRPr>
      </a:lvl5pPr>
      <a:lvl6pPr marL="10449807" algn="l" defTabSz="4179922" rtl="0" eaLnBrk="1" latinLnBrk="0" hangingPunct="1">
        <a:defRPr sz="8300" kern="1200">
          <a:solidFill>
            <a:schemeClr val="tx1"/>
          </a:solidFill>
          <a:latin typeface="+mn-lt"/>
          <a:ea typeface="+mn-ea"/>
          <a:cs typeface="+mn-cs"/>
        </a:defRPr>
      </a:lvl6pPr>
      <a:lvl7pPr marL="12539768" algn="l" defTabSz="4179922" rtl="0" eaLnBrk="1" latinLnBrk="0" hangingPunct="1">
        <a:defRPr sz="8300" kern="1200">
          <a:solidFill>
            <a:schemeClr val="tx1"/>
          </a:solidFill>
          <a:latin typeface="+mn-lt"/>
          <a:ea typeface="+mn-ea"/>
          <a:cs typeface="+mn-cs"/>
        </a:defRPr>
      </a:lvl7pPr>
      <a:lvl8pPr marL="14629729" algn="l" defTabSz="4179922" rtl="0" eaLnBrk="1" latinLnBrk="0" hangingPunct="1">
        <a:defRPr sz="8300" kern="1200">
          <a:solidFill>
            <a:schemeClr val="tx1"/>
          </a:solidFill>
          <a:latin typeface="+mn-lt"/>
          <a:ea typeface="+mn-ea"/>
          <a:cs typeface="+mn-cs"/>
        </a:defRPr>
      </a:lvl8pPr>
      <a:lvl9pPr marL="16719691" algn="l" defTabSz="4179922" rtl="0" eaLnBrk="1" latinLnBrk="0" hangingPunct="1">
        <a:defRPr sz="8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5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5" y="1172633"/>
            <a:ext cx="39501233" cy="4876800"/>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5" y="6828367"/>
            <a:ext cx="39501233" cy="19310351"/>
          </a:xfrm>
          <a:prstGeom prst="rect">
            <a:avLst/>
          </a:prstGeom>
        </p:spPr>
        <p:txBody>
          <a:bodyPr vert="horz" lIns="121917" tIns="60958" rIns="121917" bIns="60958" rtlCol="0">
            <a:normAutofit/>
          </a:bodyPr>
          <a:lstStyle/>
          <a:p>
            <a:pPr lvl="0"/>
            <a:r>
              <a:rPr lang="en-US" dirty="0" smtClean="0"/>
              <a:t>Click </a:t>
            </a:r>
            <a:r>
              <a:rPr lang="en-US" dirty="0" err="1" smtClean="0"/>
              <a:t>tofdsaf</a:t>
            </a:r>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94985" y="27120851"/>
            <a:ext cx="10240433" cy="1557867"/>
          </a:xfrm>
          <a:prstGeom prst="rect">
            <a:avLst/>
          </a:prstGeom>
        </p:spPr>
        <p:txBody>
          <a:bodyPr vert="horz" lIns="121917" tIns="60958" rIns="121917" bIns="60958" rtlCol="0" anchor="ctr"/>
          <a:lstStyle>
            <a:lvl1pPr algn="l">
              <a:defRPr sz="1600">
                <a:solidFill>
                  <a:schemeClr val="tx1">
                    <a:tint val="75000"/>
                  </a:schemeClr>
                </a:solidFill>
              </a:defRPr>
            </a:lvl1pPr>
          </a:lstStyle>
          <a:p>
            <a:fld id="{9464392E-F9DE-47AF-B8F0-954C42F8873B}" type="datetimeFigureOut">
              <a:rPr lang="en-US" smtClean="0"/>
              <a:pPr/>
              <a:t>2/10/2015</a:t>
            </a:fld>
            <a:endParaRPr lang="en-US"/>
          </a:p>
        </p:txBody>
      </p:sp>
      <p:sp>
        <p:nvSpPr>
          <p:cNvPr id="5" name="Footer Placeholder 4"/>
          <p:cNvSpPr>
            <a:spLocks noGrp="1"/>
          </p:cNvSpPr>
          <p:nvPr>
            <p:ph type="ftr" sz="quarter" idx="3"/>
          </p:nvPr>
        </p:nvSpPr>
        <p:spPr>
          <a:xfrm>
            <a:off x="14996585" y="27120851"/>
            <a:ext cx="13898033" cy="1557867"/>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5" y="27120851"/>
            <a:ext cx="10240433" cy="1557867"/>
          </a:xfrm>
          <a:prstGeom prst="rect">
            <a:avLst/>
          </a:prstGeom>
        </p:spPr>
        <p:txBody>
          <a:bodyPr vert="horz" lIns="121917" tIns="60958" rIns="121917" bIns="60958" rtlCol="0" anchor="ctr"/>
          <a:lstStyle>
            <a:lvl1pPr algn="r">
              <a:defRPr sz="1600">
                <a:solidFill>
                  <a:schemeClr val="tx1">
                    <a:tint val="75000"/>
                  </a:schemeClr>
                </a:solidFill>
              </a:defRPr>
            </a:lvl1pPr>
          </a:lstStyle>
          <a:p>
            <a:fld id="{67653B79-3845-42C3-8F7E-F6D1E1E9A5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5.emf"/><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Chart 90"/>
          <p:cNvGraphicFramePr>
            <a:graphicFrameLocks/>
          </p:cNvGraphicFramePr>
          <p:nvPr>
            <p:extLst>
              <p:ext uri="{D42A27DB-BD31-4B8C-83A1-F6EECF244321}">
                <p14:modId xmlns:p14="http://schemas.microsoft.com/office/powerpoint/2010/main" val="1081858477"/>
              </p:ext>
            </p:extLst>
          </p:nvPr>
        </p:nvGraphicFramePr>
        <p:xfrm>
          <a:off x="30828336" y="8072651"/>
          <a:ext cx="5945391" cy="4216572"/>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1"/>
          <p:cNvSpPr>
            <a:spLocks noChangeArrowheads="1"/>
          </p:cNvSpPr>
          <p:nvPr/>
        </p:nvSpPr>
        <p:spPr bwMode="auto">
          <a:xfrm>
            <a:off x="1219200" y="4038601"/>
            <a:ext cx="11887200" cy="6934200"/>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3" name="Rectangle 56"/>
          <p:cNvSpPr>
            <a:spLocks noChangeArrowheads="1"/>
          </p:cNvSpPr>
          <p:nvPr/>
        </p:nvSpPr>
        <p:spPr bwMode="auto">
          <a:xfrm>
            <a:off x="1219200" y="4411343"/>
            <a:ext cx="11887200" cy="6247852"/>
          </a:xfrm>
          <a:prstGeom prst="rect">
            <a:avLst/>
          </a:prstGeom>
          <a:noFill/>
          <a:ln w="9525">
            <a:noFill/>
            <a:miter lim="800000"/>
            <a:headEnd/>
            <a:tailEnd/>
          </a:ln>
        </p:spPr>
        <p:txBody>
          <a:bodyPr wrap="square" lIns="365751" tIns="487668" rIns="365751" bIns="0">
            <a:spAutoFit/>
          </a:bodyPr>
          <a:lstStyle/>
          <a:p>
            <a:pPr algn="just"/>
            <a:r>
              <a:rPr lang="en-US" sz="2200" dirty="0" smtClean="0"/>
              <a:t>The </a:t>
            </a:r>
            <a:r>
              <a:rPr lang="en-US" sz="2200" dirty="0"/>
              <a:t>U.S. Census Bureau has reported a significant increase in the number of doubled-up households following the 2007 economic recession, including a 2% growth in the proportion of young adults ages 24 to 35 living in their parents’ homes between 2007 and 2009.  These households are defined as those including at least one non-student adult who is not the householder or the householder’s partner (</a:t>
            </a:r>
            <a:r>
              <a:rPr lang="en-US" sz="2200" dirty="0" err="1"/>
              <a:t>DeNavas</a:t>
            </a:r>
            <a:r>
              <a:rPr lang="en-US" sz="2200" dirty="0"/>
              <a:t>-Walt et al 2011).  In 2011 18.3% of U.S. households were doubled up - an increase of 1.3% since the height of the housing market boom in 2007.  These data have inspired many studies examining doubling up as a strategy for making ends meet during times of financial hardship.  Analysts are often challenged to identify doubled-up households using household roster data, without the benefit of contextual information about life cycle events (marriage, new births, etc.) and despite the temporary nature of many doubled-up housing arrangements.  Data limitations may confound efforts to create a measurement of doubling up that captures substitutions of individual household members and other complexities.  In this paper we present findings from a small meta-analysis of techniques used to isolate doubled-up households with survey information.  We describe our experiences working retroactively with longitudinal data from the Survey of Consumer Finances and </a:t>
            </a:r>
            <a:r>
              <a:rPr lang="en-US" sz="2200" i="1" dirty="0"/>
              <a:t>Making Connections</a:t>
            </a:r>
            <a:r>
              <a:rPr lang="en-US" sz="2200" dirty="0"/>
              <a:t> Survey and offer recommendations for </a:t>
            </a:r>
            <a:r>
              <a:rPr lang="en-US" sz="2200" dirty="0" smtClean="0"/>
              <a:t>data analysis.  </a:t>
            </a:r>
          </a:p>
        </p:txBody>
      </p:sp>
      <p:sp>
        <p:nvSpPr>
          <p:cNvPr id="57" name="Rounded Rectangle 56"/>
          <p:cNvSpPr>
            <a:spLocks noChangeArrowheads="1"/>
          </p:cNvSpPr>
          <p:nvPr/>
        </p:nvSpPr>
        <p:spPr bwMode="auto">
          <a:xfrm>
            <a:off x="30448252" y="4038600"/>
            <a:ext cx="12182363" cy="17352809"/>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defRPr/>
            </a:pPr>
            <a:endParaRPr lang="en-US" b="1" dirty="0"/>
          </a:p>
        </p:txBody>
      </p:sp>
      <p:sp>
        <p:nvSpPr>
          <p:cNvPr id="4" name="Rectangle 4"/>
          <p:cNvSpPr>
            <a:spLocks noChangeArrowheads="1"/>
          </p:cNvSpPr>
          <p:nvPr/>
        </p:nvSpPr>
        <p:spPr bwMode="auto">
          <a:xfrm>
            <a:off x="1219200" y="4038600"/>
            <a:ext cx="11887200" cy="711200"/>
          </a:xfrm>
          <a:prstGeom prst="round2SameRect">
            <a:avLst/>
          </a:prstGeom>
          <a:solidFill>
            <a:schemeClr val="accent2"/>
          </a:solidFill>
          <a:ln w="9525">
            <a:noFill/>
            <a:miter lim="800000"/>
            <a:headEnd/>
            <a:tailEnd/>
          </a:ln>
        </p:spPr>
        <p:txBody>
          <a:bodyPr lIns="274313" tIns="137157" rIns="274313" bIns="137157" anchor="ctr"/>
          <a:lstStyle/>
          <a:p>
            <a:pPr algn="ctr">
              <a:defRPr/>
            </a:pPr>
            <a:r>
              <a:rPr lang="en-US" sz="4300" b="1" dirty="0" smtClean="0">
                <a:solidFill>
                  <a:schemeClr val="bg1"/>
                </a:solidFill>
                <a:latin typeface="+mj-lt"/>
              </a:rPr>
              <a:t>ABSTRACT</a:t>
            </a:r>
            <a:endParaRPr lang="en-US" sz="4300" b="1" dirty="0">
              <a:solidFill>
                <a:schemeClr val="bg1"/>
              </a:solidFill>
              <a:latin typeface="+mj-lt"/>
            </a:endParaRPr>
          </a:p>
        </p:txBody>
      </p:sp>
      <p:sp>
        <p:nvSpPr>
          <p:cNvPr id="6" name="Rounded Rectangle 5"/>
          <p:cNvSpPr>
            <a:spLocks noChangeArrowheads="1"/>
          </p:cNvSpPr>
          <p:nvPr/>
        </p:nvSpPr>
        <p:spPr bwMode="auto">
          <a:xfrm>
            <a:off x="1219199" y="21935440"/>
            <a:ext cx="11963401" cy="6263204"/>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8" name="Rectangle 4"/>
          <p:cNvSpPr>
            <a:spLocks noChangeArrowheads="1"/>
          </p:cNvSpPr>
          <p:nvPr/>
        </p:nvSpPr>
        <p:spPr bwMode="auto">
          <a:xfrm>
            <a:off x="1219198" y="21935440"/>
            <a:ext cx="11963401" cy="762000"/>
          </a:xfrm>
          <a:prstGeom prst="round2SameRect">
            <a:avLst/>
          </a:prstGeom>
          <a:solidFill>
            <a:schemeClr val="accent2"/>
          </a:solidFill>
          <a:ln w="9525">
            <a:noFill/>
            <a:miter lim="800000"/>
            <a:headEnd/>
            <a:tailEnd/>
          </a:ln>
        </p:spPr>
        <p:txBody>
          <a:bodyPr lIns="274313" tIns="137157" rIns="274313" bIns="137157" anchor="ctr"/>
          <a:lstStyle/>
          <a:p>
            <a:pPr algn="ctr" defTabSz="6271527">
              <a:defRPr/>
            </a:pPr>
            <a:r>
              <a:rPr lang="en-US" sz="4300" b="1" dirty="0">
                <a:solidFill>
                  <a:schemeClr val="bg1"/>
                </a:solidFill>
              </a:rPr>
              <a:t>RESEARCH </a:t>
            </a:r>
            <a:r>
              <a:rPr lang="en-US" sz="4300" b="1" dirty="0" smtClean="0">
                <a:solidFill>
                  <a:schemeClr val="bg1"/>
                </a:solidFill>
              </a:rPr>
              <a:t>QUESTIONS AND METHODS</a:t>
            </a:r>
            <a:endParaRPr lang="en-US" sz="4300" b="1" dirty="0">
              <a:solidFill>
                <a:schemeClr val="bg1"/>
              </a:solidFill>
              <a:latin typeface="+mj-lt"/>
            </a:endParaRPr>
          </a:p>
        </p:txBody>
      </p:sp>
      <p:grpSp>
        <p:nvGrpSpPr>
          <p:cNvPr id="18" name="Group 17"/>
          <p:cNvGrpSpPr/>
          <p:nvPr/>
        </p:nvGrpSpPr>
        <p:grpSpPr>
          <a:xfrm>
            <a:off x="30457124" y="21935440"/>
            <a:ext cx="12237894" cy="6359169"/>
            <a:chOff x="30765750" y="18843256"/>
            <a:chExt cx="11887200" cy="4931144"/>
          </a:xfrm>
        </p:grpSpPr>
        <p:sp>
          <p:nvSpPr>
            <p:cNvPr id="44" name="Rounded Rectangle 43"/>
            <p:cNvSpPr>
              <a:spLocks noChangeArrowheads="1"/>
            </p:cNvSpPr>
            <p:nvPr/>
          </p:nvSpPr>
          <p:spPr bwMode="auto">
            <a:xfrm>
              <a:off x="30784800" y="18874456"/>
              <a:ext cx="11868150" cy="4899944"/>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46" name="Rectangle 4"/>
            <p:cNvSpPr>
              <a:spLocks noChangeArrowheads="1"/>
            </p:cNvSpPr>
            <p:nvPr/>
          </p:nvSpPr>
          <p:spPr bwMode="auto">
            <a:xfrm>
              <a:off x="30765750" y="18843256"/>
              <a:ext cx="11887200" cy="711200"/>
            </a:xfrm>
            <a:prstGeom prst="round2SameRect">
              <a:avLst/>
            </a:prstGeom>
            <a:solidFill>
              <a:schemeClr val="accent2"/>
            </a:solidFill>
            <a:ln w="9525">
              <a:noFill/>
              <a:miter lim="800000"/>
              <a:headEnd/>
              <a:tailEnd/>
            </a:ln>
          </p:spPr>
          <p:txBody>
            <a:bodyPr lIns="274313" tIns="137157" rIns="274313" bIns="137157" anchor="ctr"/>
            <a:lstStyle/>
            <a:p>
              <a:pPr algn="ctr" defTabSz="6271527">
                <a:defRPr/>
              </a:pPr>
              <a:r>
                <a:rPr lang="en-US" sz="4300" b="1" dirty="0">
                  <a:solidFill>
                    <a:schemeClr val="bg1"/>
                  </a:solidFill>
                  <a:cs typeface="Arial" pitchFamily="34" charset="0"/>
                </a:rPr>
                <a:t>DISCUSSION</a:t>
              </a:r>
              <a:endParaRPr lang="en-US" sz="4000" b="1" dirty="0">
                <a:solidFill>
                  <a:schemeClr val="bg1"/>
                </a:solidFill>
                <a:latin typeface="+mj-lt"/>
              </a:endParaRPr>
            </a:p>
          </p:txBody>
        </p:sp>
      </p:grpSp>
      <p:sp>
        <p:nvSpPr>
          <p:cNvPr id="49" name="Rectangle 4"/>
          <p:cNvSpPr>
            <a:spLocks noChangeArrowheads="1"/>
          </p:cNvSpPr>
          <p:nvPr/>
        </p:nvSpPr>
        <p:spPr bwMode="auto">
          <a:xfrm>
            <a:off x="30448252" y="4011535"/>
            <a:ext cx="12182364" cy="789066"/>
          </a:xfrm>
          <a:prstGeom prst="round2SameRect">
            <a:avLst>
              <a:gd name="adj1" fmla="val 16667"/>
              <a:gd name="adj2" fmla="val 0"/>
            </a:avLst>
          </a:prstGeom>
          <a:solidFill>
            <a:schemeClr val="accent2"/>
          </a:solidFill>
          <a:ln w="9525">
            <a:noFill/>
            <a:miter lim="800000"/>
            <a:headEnd/>
            <a:tailEnd/>
          </a:ln>
        </p:spPr>
        <p:txBody>
          <a:bodyPr lIns="274313" tIns="137157" rIns="274313" bIns="137157" anchor="ctr"/>
          <a:lstStyle/>
          <a:p>
            <a:pPr algn="ctr" defTabSz="6271527">
              <a:defRPr/>
            </a:pPr>
            <a:r>
              <a:rPr lang="en-US" sz="4300" b="1" dirty="0" smtClean="0">
                <a:solidFill>
                  <a:schemeClr val="bg1"/>
                </a:solidFill>
              </a:rPr>
              <a:t>SUBSTANTIVE APPLICATION</a:t>
            </a:r>
            <a:endParaRPr lang="en-US" sz="4300" b="1" dirty="0">
              <a:solidFill>
                <a:schemeClr val="bg1"/>
              </a:solidFill>
              <a:latin typeface="+mj-lt"/>
            </a:endParaRPr>
          </a:p>
        </p:txBody>
      </p:sp>
      <p:sp>
        <p:nvSpPr>
          <p:cNvPr id="53" name="Rounded Rectangle 52"/>
          <p:cNvSpPr>
            <a:spLocks noChangeArrowheads="1"/>
          </p:cNvSpPr>
          <p:nvPr/>
        </p:nvSpPr>
        <p:spPr bwMode="auto">
          <a:xfrm>
            <a:off x="1219200" y="11582399"/>
            <a:ext cx="11963400" cy="9672321"/>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55" name="Rectangle 4"/>
          <p:cNvSpPr>
            <a:spLocks noChangeArrowheads="1"/>
          </p:cNvSpPr>
          <p:nvPr/>
        </p:nvSpPr>
        <p:spPr bwMode="auto">
          <a:xfrm>
            <a:off x="1219200" y="11280301"/>
            <a:ext cx="11963400" cy="638014"/>
          </a:xfrm>
          <a:prstGeom prst="round2SameRect">
            <a:avLst/>
          </a:prstGeom>
          <a:solidFill>
            <a:schemeClr val="accent2"/>
          </a:solidFill>
          <a:ln w="9525">
            <a:noFill/>
            <a:miter lim="800000"/>
            <a:headEnd/>
            <a:tailEnd/>
          </a:ln>
        </p:spPr>
        <p:txBody>
          <a:bodyPr lIns="274313" tIns="137157" rIns="274313" bIns="137157" anchor="ctr"/>
          <a:lstStyle/>
          <a:p>
            <a:pPr algn="ctr" defTabSz="6271527">
              <a:defRPr/>
            </a:pPr>
            <a:r>
              <a:rPr lang="en-US" sz="4300" b="1" dirty="0" smtClean="0">
                <a:solidFill>
                  <a:schemeClr val="bg1"/>
                </a:solidFill>
              </a:rPr>
              <a:t>THEORETICAL BACKGROUND</a:t>
            </a:r>
            <a:endParaRPr lang="en-US" sz="3700" b="1" dirty="0" smtClean="0">
              <a:solidFill>
                <a:schemeClr val="bg1"/>
              </a:solidFill>
            </a:endParaRPr>
          </a:p>
        </p:txBody>
      </p:sp>
      <p:sp>
        <p:nvSpPr>
          <p:cNvPr id="81" name="TextBox 80"/>
          <p:cNvSpPr txBox="1"/>
          <p:nvPr/>
        </p:nvSpPr>
        <p:spPr bwMode="auto">
          <a:xfrm>
            <a:off x="1224116" y="12173323"/>
            <a:ext cx="6134100" cy="5170643"/>
          </a:xfrm>
          <a:prstGeom prst="rect">
            <a:avLst/>
          </a:prstGeom>
          <a:noFill/>
          <a:ln>
            <a:noFill/>
          </a:ln>
        </p:spPr>
        <p:txBody>
          <a:bodyPr vert="horz" wrap="square" lIns="365760" tIns="121917" rIns="365760" bIns="0" numCol="1" rtlCol="0" anchor="t" anchorCtr="0" compatLnSpc="1">
            <a:prstTxWarp prst="textNoShape">
              <a:avLst/>
            </a:prstTxWarp>
            <a:spAutoFit/>
          </a:bodyPr>
          <a:lstStyle/>
          <a:p>
            <a:pPr marL="0" lvl="1" algn="just" defTabSz="869929">
              <a:buClr>
                <a:schemeClr val="hlink"/>
              </a:buClr>
              <a:buSzPct val="130000"/>
            </a:pPr>
            <a:r>
              <a:rPr lang="en-US" sz="2200" b="1" dirty="0" smtClean="0"/>
              <a:t>Why double up?</a:t>
            </a:r>
          </a:p>
          <a:p>
            <a:pPr marL="0" lvl="1" algn="just" defTabSz="869929">
              <a:buClr>
                <a:schemeClr val="hlink"/>
              </a:buClr>
              <a:buSzPct val="130000"/>
            </a:pPr>
            <a:r>
              <a:rPr lang="en-US" sz="2200" dirty="0" smtClean="0"/>
              <a:t>Economists use the terms “joint production advantages” (e.g. increased specialization, division of labor, and risk pooling) and “joint consumption advantages” (e.g. shared use of furniture, food, and other household goods) to describe the incentives encouraging individuals to double up.  At the same time, doubling up may be viewed as a sign of distress or hardship, and more specifically, as a response to economic constraints which may involve disproportionate use of household resources.</a:t>
            </a:r>
          </a:p>
          <a:p>
            <a:pPr marL="0" lvl="1" defTabSz="869929">
              <a:buClr>
                <a:schemeClr val="hlink"/>
              </a:buClr>
              <a:buSzPct val="130000"/>
            </a:pPr>
            <a:endParaRPr lang="en-US" sz="2000" b="1" dirty="0"/>
          </a:p>
        </p:txBody>
      </p:sp>
      <p:sp>
        <p:nvSpPr>
          <p:cNvPr id="13" name="TextBox 12"/>
          <p:cNvSpPr txBox="1"/>
          <p:nvPr/>
        </p:nvSpPr>
        <p:spPr bwMode="auto">
          <a:xfrm>
            <a:off x="30636946" y="22926736"/>
            <a:ext cx="11890248" cy="5324535"/>
          </a:xfrm>
          <a:prstGeom prst="rect">
            <a:avLst/>
          </a:prstGeom>
          <a:noFill/>
          <a:ln>
            <a:noFill/>
          </a:ln>
        </p:spPr>
        <p:txBody>
          <a:bodyPr vert="horz" wrap="square" lIns="91440" tIns="91440" rIns="91440" bIns="0" numCol="1" rtlCol="0" anchor="t" anchorCtr="0" compatLnSpc="1">
            <a:prstTxWarp prst="textNoShape">
              <a:avLst/>
            </a:prstTxWarp>
            <a:spAutoFit/>
          </a:bodyPr>
          <a:lstStyle/>
          <a:p>
            <a:pPr algn="just"/>
            <a:r>
              <a:rPr lang="en-US" sz="2000" b="1" dirty="0" smtClean="0"/>
              <a:t>Limitations</a:t>
            </a:r>
            <a:endParaRPr lang="en-US" sz="2000" b="1" dirty="0"/>
          </a:p>
          <a:p>
            <a:pPr marL="577850" indent="-342900" algn="just">
              <a:buFont typeface="Arial" panose="020B0604020202020204" pitchFamily="34" charset="0"/>
              <a:buChar char="•"/>
            </a:pPr>
            <a:r>
              <a:rPr lang="en-US" sz="2000" dirty="0"/>
              <a:t>In the MC sample, the respondent is a primary caretaker of a selected focal child. In the SCF, the respondent is the financial head of the household.</a:t>
            </a:r>
          </a:p>
          <a:p>
            <a:pPr marL="577850" indent="-342900" algn="just">
              <a:buFont typeface="Arial" panose="020B0604020202020204" pitchFamily="34" charset="0"/>
              <a:buChar char="•"/>
            </a:pPr>
            <a:r>
              <a:rPr lang="en-US" sz="2000" dirty="0" smtClean="0"/>
              <a:t>The MC </a:t>
            </a:r>
            <a:r>
              <a:rPr lang="en-US" sz="2000" dirty="0"/>
              <a:t>sites included in our analysis are not representative of poor urban communities nationwide</a:t>
            </a:r>
          </a:p>
          <a:p>
            <a:pPr marL="577850" indent="-342900" algn="just">
              <a:buFont typeface="Arial" panose="020B0604020202020204" pitchFamily="34" charset="0"/>
              <a:buChar char="•"/>
            </a:pPr>
            <a:r>
              <a:rPr lang="en-US" sz="2000" dirty="0"/>
              <a:t>Families in which the focal child chosen at Time 1 aged-out (turned 18 years old) </a:t>
            </a:r>
            <a:r>
              <a:rPr lang="en-US" sz="2000" i="1" dirty="0"/>
              <a:t>and</a:t>
            </a:r>
            <a:r>
              <a:rPr lang="en-US" sz="2000" dirty="0"/>
              <a:t> moved to a new geographic location were not re-interviewed at Time 2 for the MC panel.</a:t>
            </a:r>
          </a:p>
          <a:p>
            <a:pPr marL="577850" indent="-342900" algn="just">
              <a:buFont typeface="Arial" panose="020B0604020202020204" pitchFamily="34" charset="0"/>
              <a:buChar char="•"/>
            </a:pPr>
            <a:r>
              <a:rPr lang="en-US" sz="2000" dirty="0"/>
              <a:t>In both datasets, there may be unmeasured differences due to sample </a:t>
            </a:r>
            <a:r>
              <a:rPr lang="en-US" sz="2000" dirty="0" smtClean="0"/>
              <a:t>attrition</a:t>
            </a:r>
          </a:p>
          <a:p>
            <a:pPr marL="577850" indent="-342900" algn="just">
              <a:buFont typeface="Arial" panose="020B0604020202020204" pitchFamily="34" charset="0"/>
              <a:buChar char="•"/>
            </a:pPr>
            <a:endParaRPr lang="en-US" sz="2000" b="1" dirty="0"/>
          </a:p>
          <a:p>
            <a:pPr marL="0" lvl="1"/>
            <a:r>
              <a:rPr lang="en-US" sz="2000" b="1" dirty="0" smtClean="0"/>
              <a:t>Conclusions</a:t>
            </a:r>
          </a:p>
          <a:p>
            <a:pPr marL="234950" lvl="1" indent="-234950">
              <a:buFont typeface="Arial" panose="020B0604020202020204" pitchFamily="34" charset="0"/>
              <a:buChar char="•"/>
            </a:pPr>
            <a:r>
              <a:rPr lang="en-US" sz="2000" dirty="0" smtClean="0"/>
              <a:t>The </a:t>
            </a:r>
            <a:r>
              <a:rPr lang="en-US" sz="2000" dirty="0"/>
              <a:t>best approach = Census definition of ‘shared’ </a:t>
            </a:r>
            <a:r>
              <a:rPr lang="en-US" sz="2000" dirty="0" smtClean="0"/>
              <a:t>households</a:t>
            </a:r>
            <a:endParaRPr lang="en-US" sz="2000" dirty="0"/>
          </a:p>
          <a:p>
            <a:pPr marL="234950" lvl="1" indent="-234950">
              <a:buFont typeface="Arial" panose="020B0604020202020204" pitchFamily="34" charset="0"/>
              <a:buChar char="•"/>
            </a:pPr>
            <a:r>
              <a:rPr lang="en-US" sz="2000" dirty="0"/>
              <a:t>Longitudinal and retrospective cross-sectional data add detail and facilitate in-depth analysis, but cross-sectional relationship data suffice. However:</a:t>
            </a:r>
          </a:p>
          <a:p>
            <a:pPr marL="234950" lvl="2" indent="-234950">
              <a:buFont typeface="Arial" panose="020B0604020202020204" pitchFamily="34" charset="0"/>
              <a:buChar char="•"/>
            </a:pPr>
            <a:r>
              <a:rPr lang="en-US" sz="2000" dirty="0"/>
              <a:t>Who is the respondent?  Is it the head of the household, eldest member, primary caretaker of a focal child, or someone else?  This has implications for the identification of doubled up households</a:t>
            </a:r>
            <a:r>
              <a:rPr lang="en-US" sz="2000" dirty="0" smtClean="0"/>
              <a:t>.</a:t>
            </a:r>
          </a:p>
          <a:p>
            <a:pPr marL="234950" lvl="2" indent="-234950">
              <a:buFont typeface="Arial" panose="020B0604020202020204" pitchFamily="34" charset="0"/>
              <a:buChar char="•"/>
            </a:pPr>
            <a:endParaRPr lang="en-US" sz="2000" dirty="0"/>
          </a:p>
          <a:p>
            <a:pPr marL="0" lvl="2"/>
            <a:r>
              <a:rPr lang="en-US" sz="2000" b="1" dirty="0" smtClean="0"/>
              <a:t>References</a:t>
            </a:r>
            <a:r>
              <a:rPr lang="en-US" sz="2000" dirty="0" smtClean="0"/>
              <a:t> </a:t>
            </a:r>
          </a:p>
          <a:p>
            <a:pPr marL="0" lvl="2"/>
            <a:r>
              <a:rPr lang="en-US" sz="2000" dirty="0" smtClean="0"/>
              <a:t>Available on request.</a:t>
            </a:r>
            <a:endParaRPr lang="en-US" sz="2000" dirty="0"/>
          </a:p>
        </p:txBody>
      </p:sp>
      <p:sp>
        <p:nvSpPr>
          <p:cNvPr id="76" name="Rectangle 5"/>
          <p:cNvSpPr>
            <a:spLocks noChangeArrowheads="1"/>
          </p:cNvSpPr>
          <p:nvPr/>
        </p:nvSpPr>
        <p:spPr bwMode="auto">
          <a:xfrm>
            <a:off x="0" y="0"/>
            <a:ext cx="43891200" cy="2155367"/>
          </a:xfrm>
          <a:prstGeom prst="rect">
            <a:avLst/>
          </a:prstGeom>
          <a:noFill/>
          <a:ln w="9525">
            <a:noFill/>
            <a:miter lim="800000"/>
            <a:headEnd/>
            <a:tailEnd/>
          </a:ln>
        </p:spPr>
        <p:txBody>
          <a:bodyPr wrap="square" lIns="69513" tIns="34751" rIns="69513" bIns="34751">
            <a:spAutoFit/>
          </a:bodyPr>
          <a:lstStyle/>
          <a:p>
            <a:pPr algn="ctr" defTabSz="696367">
              <a:spcBef>
                <a:spcPts val="0"/>
              </a:spcBef>
            </a:pPr>
            <a:r>
              <a:rPr lang="en-US" sz="8000" dirty="0">
                <a:solidFill>
                  <a:schemeClr val="bg1"/>
                </a:solidFill>
                <a:latin typeface="+mj-lt"/>
              </a:rPr>
              <a:t>Identifying Doubled-Up Households using Survey Data</a:t>
            </a:r>
            <a:r>
              <a:rPr lang="en-US" sz="8000" b="1" dirty="0" smtClean="0">
                <a:solidFill>
                  <a:schemeClr val="bg1"/>
                </a:solidFill>
                <a:latin typeface="+mj-lt"/>
                <a:cs typeface="ＭＳ Ｐゴシック"/>
              </a:rPr>
              <a:t>  </a:t>
            </a:r>
          </a:p>
          <a:p>
            <a:pPr algn="ctr" defTabSz="696367">
              <a:spcBef>
                <a:spcPct val="50000"/>
              </a:spcBef>
              <a:defRPr/>
            </a:pPr>
            <a:r>
              <a:rPr lang="en-US" sz="3700" b="1" dirty="0" smtClean="0">
                <a:solidFill>
                  <a:srgbClr val="FFFFFF"/>
                </a:solidFill>
                <a:cs typeface="ＭＳ Ｐゴシック"/>
              </a:rPr>
              <a:t>Kate </a:t>
            </a:r>
            <a:r>
              <a:rPr lang="en-US" sz="3700" b="1" dirty="0" err="1" smtClean="0">
                <a:solidFill>
                  <a:srgbClr val="FFFFFF"/>
                </a:solidFill>
                <a:cs typeface="ＭＳ Ｐゴシック"/>
              </a:rPr>
              <a:t>Bachtell</a:t>
            </a:r>
            <a:r>
              <a:rPr lang="en-US" sz="3700" b="1" dirty="0" smtClean="0">
                <a:solidFill>
                  <a:srgbClr val="FFFFFF"/>
                </a:solidFill>
                <a:cs typeface="ＭＳ Ｐゴシック"/>
              </a:rPr>
              <a:t> and Catherine Haggerty | bachtell-kate@norc.org</a:t>
            </a:r>
            <a:endParaRPr lang="en-US" sz="2100" b="1" dirty="0" smtClean="0">
              <a:solidFill>
                <a:srgbClr val="FFFFFF"/>
              </a:solidFill>
              <a:cs typeface="ＭＳ Ｐゴシック"/>
            </a:endParaRPr>
          </a:p>
        </p:txBody>
      </p:sp>
      <p:grpSp>
        <p:nvGrpSpPr>
          <p:cNvPr id="20" name="Group 19"/>
          <p:cNvGrpSpPr/>
          <p:nvPr/>
        </p:nvGrpSpPr>
        <p:grpSpPr>
          <a:xfrm>
            <a:off x="7487265" y="12194302"/>
            <a:ext cx="22298353" cy="16100307"/>
            <a:chOff x="7487265" y="9437538"/>
            <a:chExt cx="22298353" cy="10681437"/>
          </a:xfrm>
        </p:grpSpPr>
        <p:grpSp>
          <p:nvGrpSpPr>
            <p:cNvPr id="19" name="Group 18"/>
            <p:cNvGrpSpPr/>
            <p:nvPr/>
          </p:nvGrpSpPr>
          <p:grpSpPr>
            <a:xfrm>
              <a:off x="7487265" y="9437538"/>
              <a:ext cx="22298353" cy="10681437"/>
              <a:chOff x="-23305945" y="8580032"/>
              <a:chExt cx="22298353" cy="10681437"/>
            </a:xfrm>
          </p:grpSpPr>
          <p:sp>
            <p:nvSpPr>
              <p:cNvPr id="115" name="Rounded Rectangle 114"/>
              <p:cNvSpPr>
                <a:spLocks noChangeArrowheads="1"/>
              </p:cNvSpPr>
              <p:nvPr/>
            </p:nvSpPr>
            <p:spPr bwMode="auto">
              <a:xfrm>
                <a:off x="-17001009" y="12471117"/>
                <a:ext cx="15993417" cy="6790352"/>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148" name="Rectangle 147"/>
              <p:cNvSpPr/>
              <p:nvPr/>
            </p:nvSpPr>
            <p:spPr bwMode="auto">
              <a:xfrm>
                <a:off x="-23305945" y="8580032"/>
                <a:ext cx="5453673" cy="997129"/>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b="1" dirty="0" smtClean="0">
                    <a:solidFill>
                      <a:schemeClr val="tx1"/>
                    </a:solidFill>
                    <a:latin typeface="Arial" charset="0"/>
                    <a:ea typeface="ＭＳ Ｐゴシック" pitchFamily="-32" charset="-128"/>
                  </a:rPr>
                  <a:t>(Figure 1) </a:t>
                </a:r>
                <a:r>
                  <a:rPr lang="en-US" sz="1600" b="1" dirty="0" smtClean="0">
                    <a:cs typeface="Times New Roman" pitchFamily="18" charset="0"/>
                  </a:rPr>
                  <a:t>Example </a:t>
                </a:r>
                <a:r>
                  <a:rPr lang="en-US" sz="1600" b="1" dirty="0">
                    <a:cs typeface="Times New Roman" pitchFamily="18" charset="0"/>
                  </a:rPr>
                  <a:t>of </a:t>
                </a:r>
                <a:r>
                  <a:rPr lang="en-US" sz="1600" b="1" dirty="0" smtClean="0">
                    <a:cs typeface="Times New Roman" pitchFamily="18" charset="0"/>
                  </a:rPr>
                  <a:t>Transition Into and Out of Doubled Up Household</a:t>
                </a:r>
                <a:endParaRPr lang="en-US" sz="1600" b="1" dirty="0">
                  <a:cs typeface="Times New Roman" pitchFamily="18" charset="0"/>
                </a:endParaRPr>
              </a:p>
            </p:txBody>
          </p:sp>
        </p:grpSp>
        <p:sp>
          <p:nvSpPr>
            <p:cNvPr id="113" name="Rectangle 4"/>
            <p:cNvSpPr>
              <a:spLocks noChangeArrowheads="1"/>
            </p:cNvSpPr>
            <p:nvPr/>
          </p:nvSpPr>
          <p:spPr bwMode="auto">
            <a:xfrm>
              <a:off x="13792201" y="13328623"/>
              <a:ext cx="15993417" cy="556087"/>
            </a:xfrm>
            <a:prstGeom prst="round2SameRect">
              <a:avLst/>
            </a:prstGeom>
            <a:solidFill>
              <a:srgbClr val="F3901D"/>
            </a:solidFill>
            <a:ln w="9525">
              <a:noFill/>
              <a:miter lim="800000"/>
              <a:headEnd/>
              <a:tailEnd/>
            </a:ln>
          </p:spPr>
          <p:txBody>
            <a:bodyPr lIns="274313" tIns="137157" rIns="274313" bIns="137157" anchor="ctr"/>
            <a:lstStyle/>
            <a:p>
              <a:pPr algn="ctr" defTabSz="6271527">
                <a:defRPr/>
              </a:pPr>
              <a:r>
                <a:rPr lang="en-US" sz="4300" b="1" dirty="0" smtClean="0">
                  <a:solidFill>
                    <a:schemeClr val="bg1"/>
                  </a:solidFill>
                </a:rPr>
                <a:t>FINDINGS</a:t>
              </a:r>
            </a:p>
          </p:txBody>
        </p:sp>
      </p:grpSp>
      <p:sp>
        <p:nvSpPr>
          <p:cNvPr id="165" name="Rectangle 164"/>
          <p:cNvSpPr/>
          <p:nvPr/>
        </p:nvSpPr>
        <p:spPr bwMode="auto">
          <a:xfrm>
            <a:off x="30804236" y="16083252"/>
            <a:ext cx="11890782" cy="891014"/>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b="1" dirty="0">
                <a:solidFill>
                  <a:schemeClr val="tx1"/>
                </a:solidFill>
                <a:latin typeface="Arial" charset="0"/>
                <a:ea typeface="ＭＳ Ｐゴシック" pitchFamily="-32" charset="-128"/>
              </a:rPr>
              <a:t>(Figure </a:t>
            </a:r>
            <a:r>
              <a:rPr lang="en-US" sz="1600" b="1" dirty="0" smtClean="0">
                <a:solidFill>
                  <a:schemeClr val="tx1"/>
                </a:solidFill>
                <a:latin typeface="Arial" charset="0"/>
                <a:ea typeface="ＭＳ Ｐゴシック" pitchFamily="-32" charset="-128"/>
              </a:rPr>
              <a:t>3) Replicating the Census Method: A better approach</a:t>
            </a:r>
          </a:p>
          <a:p>
            <a:r>
              <a:rPr lang="en-US" sz="1600" i="1" dirty="0" smtClean="0">
                <a:cs typeface="Times New Roman" pitchFamily="18" charset="0"/>
              </a:rPr>
              <a:t>Percentage </a:t>
            </a:r>
            <a:r>
              <a:rPr lang="en-US" sz="1600" i="1" dirty="0">
                <a:cs typeface="Times New Roman" pitchFamily="18" charset="0"/>
              </a:rPr>
              <a:t>of Shared </a:t>
            </a:r>
            <a:r>
              <a:rPr lang="en-US" sz="1600" i="1" dirty="0" smtClean="0">
                <a:cs typeface="Times New Roman" pitchFamily="18" charset="0"/>
              </a:rPr>
              <a:t>Households among </a:t>
            </a:r>
            <a:r>
              <a:rPr lang="en-US" sz="1600" i="1" dirty="0">
                <a:cs typeface="Times New Roman" pitchFamily="18" charset="0"/>
              </a:rPr>
              <a:t>Families  </a:t>
            </a:r>
            <a:r>
              <a:rPr lang="en-US" sz="1600" i="1" dirty="0" smtClean="0">
                <a:cs typeface="Times New Roman" pitchFamily="18" charset="0"/>
              </a:rPr>
              <a:t>with Children, Weighted</a:t>
            </a:r>
            <a:endParaRPr lang="en-US" sz="1600" i="1" dirty="0">
              <a:cs typeface="Times New Roman" pitchFamily="18" charset="0"/>
            </a:endParaRPr>
          </a:p>
        </p:txBody>
      </p:sp>
      <p:sp>
        <p:nvSpPr>
          <p:cNvPr id="60" name="Rectangle 59"/>
          <p:cNvSpPr/>
          <p:nvPr/>
        </p:nvSpPr>
        <p:spPr bwMode="auto">
          <a:xfrm>
            <a:off x="21259800" y="24845214"/>
            <a:ext cx="7848600" cy="762865"/>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dirty="0" smtClean="0">
                <a:solidFill>
                  <a:schemeClr val="tx1"/>
                </a:solidFill>
                <a:latin typeface="Arial" charset="0"/>
                <a:ea typeface="ＭＳ Ｐゴシック" pitchFamily="-32" charset="-128"/>
              </a:rPr>
              <a:t>.  </a:t>
            </a:r>
          </a:p>
          <a:p>
            <a:endParaRPr lang="en-US" sz="1400" dirty="0">
              <a:solidFill>
                <a:schemeClr val="tx1"/>
              </a:solidFill>
              <a:latin typeface="Arial" charset="0"/>
              <a:ea typeface="ＭＳ Ｐゴシック" pitchFamily="-32" charset="-128"/>
              <a:cs typeface="Times New Roman" pitchFamily="18" charset="0"/>
            </a:endParaRPr>
          </a:p>
          <a:p>
            <a:endParaRPr lang="en-US" sz="1400" dirty="0">
              <a:cs typeface="Times New Roman" pitchFamily="18" charset="0"/>
            </a:endParaRPr>
          </a:p>
        </p:txBody>
      </p:sp>
      <p:sp>
        <p:nvSpPr>
          <p:cNvPr id="12" name="TextBox 11"/>
          <p:cNvSpPr txBox="1"/>
          <p:nvPr/>
        </p:nvSpPr>
        <p:spPr bwMode="auto">
          <a:xfrm>
            <a:off x="1088798" y="22757027"/>
            <a:ext cx="11961135" cy="5170646"/>
          </a:xfrm>
          <a:prstGeom prst="rect">
            <a:avLst/>
          </a:prstGeom>
          <a:noFill/>
          <a:ln>
            <a:noFill/>
          </a:ln>
        </p:spPr>
        <p:txBody>
          <a:bodyPr vert="horz" wrap="square" lIns="91440" tIns="91440" rIns="91440" bIns="0" numCol="1" rtlCol="0" anchor="t" anchorCtr="0" compatLnSpc="1">
            <a:prstTxWarp prst="textNoShape">
              <a:avLst/>
            </a:prstTxWarp>
            <a:spAutoFit/>
          </a:bodyPr>
          <a:lstStyle/>
          <a:p>
            <a:pPr marL="342900" indent="69850"/>
            <a:r>
              <a:rPr lang="en-US" sz="2200" b="1" dirty="0" smtClean="0"/>
              <a:t>Research Questions</a:t>
            </a:r>
          </a:p>
          <a:p>
            <a:pPr marL="342900" indent="69850"/>
            <a:r>
              <a:rPr lang="en-US" sz="2200" dirty="0" smtClean="0"/>
              <a:t>RQ1:</a:t>
            </a:r>
            <a:r>
              <a:rPr lang="en-US" sz="2200" b="1" dirty="0" smtClean="0"/>
              <a:t>  </a:t>
            </a:r>
            <a:r>
              <a:rPr lang="en-US" sz="2200" dirty="0" smtClean="0"/>
              <a:t>What are the prevailing measures used to identify and understand doubling up?</a:t>
            </a:r>
          </a:p>
          <a:p>
            <a:pPr marL="342900" indent="69850"/>
            <a:endParaRPr lang="en-US" sz="2200" dirty="0"/>
          </a:p>
          <a:p>
            <a:pPr marL="342900" lvl="0" indent="69850"/>
            <a:r>
              <a:rPr lang="en-US" sz="2200" dirty="0" smtClean="0"/>
              <a:t>RQ2:  What </a:t>
            </a:r>
            <a:r>
              <a:rPr lang="en-US" sz="2200" dirty="0"/>
              <a:t>are the means of evaluating measures of doubling up?</a:t>
            </a:r>
          </a:p>
          <a:p>
            <a:pPr marL="342900" indent="69850">
              <a:buAutoNum type="arabicPeriod" startAt="2"/>
            </a:pPr>
            <a:endParaRPr lang="en-US" sz="2200" dirty="0"/>
          </a:p>
          <a:p>
            <a:pPr marL="342900" lvl="0" indent="69850"/>
            <a:r>
              <a:rPr lang="en-US" sz="2200" dirty="0" smtClean="0"/>
              <a:t>RQ3:  </a:t>
            </a:r>
            <a:r>
              <a:rPr lang="en-US" sz="2200" dirty="0"/>
              <a:t>How </a:t>
            </a:r>
            <a:r>
              <a:rPr lang="en-US" sz="2200" i="1" dirty="0" smtClean="0"/>
              <a:t>should</a:t>
            </a:r>
            <a:r>
              <a:rPr lang="en-US" sz="2200" dirty="0" smtClean="0"/>
              <a:t> we </a:t>
            </a:r>
            <a:r>
              <a:rPr lang="en-US" sz="2200" dirty="0"/>
              <a:t>define ‘doubling up’? </a:t>
            </a:r>
            <a:r>
              <a:rPr lang="en-US" sz="2200" dirty="0" smtClean="0"/>
              <a:t> Consider:</a:t>
            </a:r>
          </a:p>
          <a:p>
            <a:pPr marL="1711325" lvl="2" indent="-442913">
              <a:buFont typeface="Arial" panose="020B0604020202020204" pitchFamily="34" charset="0"/>
              <a:buChar char="•"/>
            </a:pPr>
            <a:r>
              <a:rPr lang="en-US" sz="2200" dirty="0" smtClean="0"/>
              <a:t>Sample characteristics</a:t>
            </a:r>
          </a:p>
          <a:p>
            <a:pPr marL="1711325" lvl="2" indent="-442913">
              <a:buFont typeface="Arial" panose="020B0604020202020204" pitchFamily="34" charset="0"/>
              <a:buChar char="•"/>
            </a:pPr>
            <a:r>
              <a:rPr lang="en-US" sz="2200" dirty="0" smtClean="0"/>
              <a:t>The </a:t>
            </a:r>
            <a:r>
              <a:rPr lang="en-US" sz="2200" dirty="0"/>
              <a:t>presence of non-parent adults </a:t>
            </a:r>
            <a:endParaRPr lang="en-US" sz="2200" dirty="0" smtClean="0"/>
          </a:p>
          <a:p>
            <a:pPr marL="1711325" lvl="2" indent="-442913">
              <a:buFont typeface="Arial" panose="020B0604020202020204" pitchFamily="34" charset="0"/>
              <a:buChar char="•"/>
            </a:pPr>
            <a:r>
              <a:rPr lang="en-US" sz="2200" dirty="0" smtClean="0"/>
              <a:t>Transitions </a:t>
            </a:r>
            <a:r>
              <a:rPr lang="en-US" sz="2200" dirty="0"/>
              <a:t>to doubled-up arrangements </a:t>
            </a:r>
            <a:endParaRPr lang="en-US" sz="2200" dirty="0" smtClean="0"/>
          </a:p>
          <a:p>
            <a:pPr marL="1711325" lvl="2" indent="-442913">
              <a:buFont typeface="Arial" panose="020B0604020202020204" pitchFamily="34" charset="0"/>
              <a:buChar char="•"/>
            </a:pPr>
            <a:r>
              <a:rPr lang="en-US" sz="2200" dirty="0" smtClean="0"/>
              <a:t>Agency</a:t>
            </a:r>
            <a:r>
              <a:rPr lang="en-US" sz="2200" dirty="0"/>
              <a:t>: voluntary versus involuntary </a:t>
            </a:r>
            <a:r>
              <a:rPr lang="en-US" sz="2200" dirty="0" smtClean="0"/>
              <a:t>arrangements</a:t>
            </a:r>
          </a:p>
          <a:p>
            <a:pPr marL="342900" lvl="2" indent="69850">
              <a:buFont typeface="Arial" panose="020B0604020202020204" pitchFamily="34" charset="0"/>
              <a:buChar char="•"/>
            </a:pPr>
            <a:endParaRPr lang="en-US" sz="2200" dirty="0"/>
          </a:p>
          <a:p>
            <a:pPr marL="342900" lvl="2" indent="69850"/>
            <a:r>
              <a:rPr lang="en-US" sz="2200" b="1" dirty="0"/>
              <a:t>Methods</a:t>
            </a:r>
          </a:p>
          <a:p>
            <a:pPr marL="692150" indent="-279400">
              <a:buFont typeface="Arial" panose="020B0604020202020204" pitchFamily="34" charset="0"/>
              <a:buChar char="•"/>
            </a:pPr>
            <a:r>
              <a:rPr lang="en-US" sz="2200" dirty="0"/>
              <a:t>Reviewed 10 published studies with original analysis of doubling up</a:t>
            </a:r>
          </a:p>
          <a:p>
            <a:pPr marL="692150" indent="-279400">
              <a:buFont typeface="Arial" panose="020B0604020202020204" pitchFamily="34" charset="0"/>
              <a:buChar char="•"/>
            </a:pPr>
            <a:r>
              <a:rPr lang="en-US" sz="2200" dirty="0"/>
              <a:t>Evaluated measures </a:t>
            </a:r>
          </a:p>
          <a:p>
            <a:pPr marL="692150" indent="-279400">
              <a:buFont typeface="Arial" panose="020B0604020202020204" pitchFamily="34" charset="0"/>
              <a:buChar char="•"/>
            </a:pPr>
            <a:r>
              <a:rPr lang="en-US" sz="2200" dirty="0"/>
              <a:t>Tested applications to the MC and SCF </a:t>
            </a:r>
            <a:r>
              <a:rPr lang="en-US" sz="2200" dirty="0" smtClean="0"/>
              <a:t>data</a:t>
            </a:r>
            <a:endParaRPr lang="en-US" sz="2200" dirty="0"/>
          </a:p>
        </p:txBody>
      </p:sp>
      <p:pic>
        <p:nvPicPr>
          <p:cNvPr id="119633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7603" t="19711" r="26737" b="4096"/>
          <a:stretch/>
        </p:blipFill>
        <p:spPr bwMode="auto">
          <a:xfrm>
            <a:off x="22391395" y="19354800"/>
            <a:ext cx="7113380" cy="85728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 descr="HH Comp Change.jpg"/>
          <p:cNvPicPr>
            <a:picLocks noChangeAspect="1" noChangeArrowheads="1"/>
          </p:cNvPicPr>
          <p:nvPr/>
        </p:nvPicPr>
        <p:blipFill rotWithShape="1">
          <a:blip r:embed="rId5">
            <a:extLst>
              <a:ext uri="{28A0092B-C50C-407E-A947-70E740481C1C}">
                <a14:useLocalDpi xmlns:a14="http://schemas.microsoft.com/office/drawing/2010/main" val="0"/>
              </a:ext>
            </a:extLst>
          </a:blip>
          <a:srcRect l="28526" t="23256" r="26190" b="6049"/>
          <a:stretch/>
        </p:blipFill>
        <p:spPr bwMode="auto">
          <a:xfrm>
            <a:off x="7521901" y="12819895"/>
            <a:ext cx="5174815" cy="387749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bwMode="auto">
          <a:xfrm>
            <a:off x="14610990" y="11280301"/>
            <a:ext cx="9011010" cy="412934"/>
          </a:xfrm>
          <a:prstGeom prst="rect">
            <a:avLst/>
          </a:prstGeom>
          <a:noFill/>
          <a:ln>
            <a:noFill/>
          </a:ln>
        </p:spPr>
        <p:txBody>
          <a:bodyPr vert="horz" wrap="square" lIns="91440" tIns="91440" rIns="91440" bIns="0" numCol="1" rtlCol="0" anchor="t" anchorCtr="0" compatLnSpc="1">
            <a:prstTxWarp prst="textNoShape">
              <a:avLst/>
            </a:prstTxWarp>
            <a:spAutoFit/>
          </a:bodyPr>
          <a:lstStyle/>
          <a:p>
            <a:pPr>
              <a:lnSpc>
                <a:spcPts val="2500"/>
              </a:lnSpc>
            </a:pPr>
            <a:endParaRPr lang="en-US" sz="1800" b="1" dirty="0" smtClean="0"/>
          </a:p>
        </p:txBody>
      </p:sp>
      <p:sp>
        <p:nvSpPr>
          <p:cNvPr id="22" name="TextBox 21"/>
          <p:cNvSpPr txBox="1"/>
          <p:nvPr/>
        </p:nvSpPr>
        <p:spPr bwMode="auto">
          <a:xfrm>
            <a:off x="13792201" y="18971801"/>
            <a:ext cx="8458199" cy="10815781"/>
          </a:xfrm>
          <a:prstGeom prst="rect">
            <a:avLst/>
          </a:prstGeom>
          <a:noFill/>
          <a:ln>
            <a:noFill/>
          </a:ln>
        </p:spPr>
        <p:txBody>
          <a:bodyPr vert="horz" wrap="square" lIns="91440" tIns="91440" rIns="91440" bIns="0" numCol="1" rtlCol="0" anchor="t" anchorCtr="0" compatLnSpc="1">
            <a:prstTxWarp prst="textNoShape">
              <a:avLst/>
            </a:prstTxWarp>
            <a:spAutoFit/>
          </a:bodyPr>
          <a:lstStyle/>
          <a:p>
            <a:pPr marL="568325" indent="-333375" algn="just"/>
            <a:r>
              <a:rPr lang="en-US" sz="2000" b="1" dirty="0" smtClean="0"/>
              <a:t>Findings</a:t>
            </a:r>
          </a:p>
          <a:p>
            <a:pPr marL="568325" indent="-333375" algn="just">
              <a:buFont typeface="Arial" panose="020B0604020202020204" pitchFamily="34" charset="0"/>
              <a:buChar char="•"/>
            </a:pPr>
            <a:r>
              <a:rPr lang="en-US" sz="2000" dirty="0" smtClean="0"/>
              <a:t>Measures dependent on “nuclear” family definitions are problematic. </a:t>
            </a:r>
          </a:p>
          <a:p>
            <a:pPr marL="568325" indent="-333375" algn="just">
              <a:buFont typeface="Arial" panose="020B0604020202020204" pitchFamily="34" charset="0"/>
              <a:buChar char="•"/>
            </a:pPr>
            <a:r>
              <a:rPr lang="en-US" sz="2000" dirty="0" smtClean="0"/>
              <a:t>Recent work with longitudinal data focuses on respondents’ co-residence in the homes of friends and family.</a:t>
            </a:r>
          </a:p>
          <a:p>
            <a:pPr marL="568325" indent="-333375" algn="just">
              <a:buFont typeface="Arial" panose="020B0604020202020204" pitchFamily="34" charset="0"/>
              <a:buChar char="•"/>
            </a:pPr>
            <a:r>
              <a:rPr lang="en-US" sz="2000" dirty="0" smtClean="0"/>
              <a:t>Census Bureau’s definitions of “additional adults” - </a:t>
            </a:r>
            <a:r>
              <a:rPr lang="en-US" sz="2000" dirty="0"/>
              <a:t>a person aged 18 or older who is (a) not enrolled in school and (b) neither the householder, the spouse, nor the cohabiting partner of the </a:t>
            </a:r>
            <a:r>
              <a:rPr lang="en-US" sz="2000" dirty="0" smtClean="0"/>
              <a:t>householder -  and “shared households” – one which </a:t>
            </a:r>
            <a:r>
              <a:rPr lang="en-US" sz="2000" dirty="0"/>
              <a:t>includes at least one “additional </a:t>
            </a:r>
            <a:r>
              <a:rPr lang="en-US" sz="2000" dirty="0" smtClean="0"/>
              <a:t>adult” -  have broad appeal.</a:t>
            </a:r>
          </a:p>
          <a:p>
            <a:pPr marL="1025525" lvl="1" indent="-333375" algn="just">
              <a:buFont typeface="Arial" panose="020B0604020202020204" pitchFamily="34" charset="0"/>
              <a:buChar char="•"/>
            </a:pPr>
            <a:r>
              <a:rPr lang="en-US" sz="2000" dirty="0" smtClean="0"/>
              <a:t>Advantages:</a:t>
            </a:r>
          </a:p>
          <a:p>
            <a:pPr marL="1371600" lvl="2" indent="-346075" algn="just">
              <a:buFont typeface="Arial" panose="020B0604020202020204" pitchFamily="34" charset="0"/>
              <a:buChar char="•"/>
            </a:pPr>
            <a:r>
              <a:rPr lang="en-US" sz="2000" dirty="0" smtClean="0"/>
              <a:t>Enables </a:t>
            </a:r>
            <a:r>
              <a:rPr lang="en-US" sz="2000" dirty="0"/>
              <a:t>comparison to national figures</a:t>
            </a:r>
            <a:endParaRPr lang="en-US" sz="2000" dirty="0" smtClean="0"/>
          </a:p>
          <a:p>
            <a:pPr marL="1371600" lvl="2" indent="-346075" algn="just">
              <a:buFont typeface="Arial" panose="020B0604020202020204" pitchFamily="34" charset="0"/>
              <a:buChar char="•"/>
            </a:pPr>
            <a:r>
              <a:rPr lang="en-US" sz="2000" dirty="0" smtClean="0"/>
              <a:t>Can </a:t>
            </a:r>
            <a:r>
              <a:rPr lang="en-US" sz="2000" dirty="0"/>
              <a:t>be applied to diverse </a:t>
            </a:r>
            <a:r>
              <a:rPr lang="en-US" sz="2000" dirty="0" smtClean="0"/>
              <a:t>samples</a:t>
            </a:r>
          </a:p>
          <a:p>
            <a:pPr marL="1371600" lvl="2" indent="-346075" algn="just">
              <a:buFont typeface="Arial" panose="020B0604020202020204" pitchFamily="34" charset="0"/>
              <a:buChar char="•"/>
            </a:pPr>
            <a:r>
              <a:rPr lang="en-US" sz="2000" dirty="0" smtClean="0"/>
              <a:t>Makes few assumptions </a:t>
            </a:r>
            <a:r>
              <a:rPr lang="en-US" sz="2000" dirty="0"/>
              <a:t>about economic </a:t>
            </a:r>
            <a:r>
              <a:rPr lang="en-US" sz="2000" dirty="0" smtClean="0"/>
              <a:t>burden</a:t>
            </a:r>
          </a:p>
          <a:p>
            <a:pPr marL="1025525" lvl="2" indent="-333375" algn="just">
              <a:buFont typeface="Arial" panose="020B0604020202020204" pitchFamily="34" charset="0"/>
              <a:buChar char="•"/>
            </a:pPr>
            <a:r>
              <a:rPr lang="en-US" sz="2000" dirty="0" smtClean="0"/>
              <a:t>Disadvantages:</a:t>
            </a:r>
          </a:p>
          <a:p>
            <a:pPr marL="1427163" lvl="2" indent="-277813" algn="just">
              <a:buFont typeface="Arial" panose="020B0604020202020204" pitchFamily="34" charset="0"/>
              <a:buChar char="•"/>
            </a:pPr>
            <a:r>
              <a:rPr lang="en-US" sz="2000" i="1" dirty="0" smtClean="0"/>
              <a:t>Does</a:t>
            </a:r>
            <a:r>
              <a:rPr lang="en-US" sz="2000" dirty="0" smtClean="0"/>
              <a:t> categorically omit adult students from the pool of potential “additional adults.” </a:t>
            </a:r>
          </a:p>
          <a:p>
            <a:pPr marL="1427163" lvl="2" indent="-277813" algn="just">
              <a:buFont typeface="Arial" panose="020B0604020202020204" pitchFamily="34" charset="0"/>
              <a:buChar char="•"/>
            </a:pPr>
            <a:r>
              <a:rPr lang="en-US" sz="2000" dirty="0" smtClean="0"/>
              <a:t>Requires indication of school enrollment for every person </a:t>
            </a:r>
          </a:p>
          <a:p>
            <a:pPr marL="625475" lvl="1" indent="-384175" algn="just">
              <a:buFont typeface="Arial" panose="020B0604020202020204" pitchFamily="34" charset="0"/>
              <a:buChar char="•"/>
              <a:tabLst>
                <a:tab pos="577850" algn="l"/>
              </a:tabLst>
            </a:pPr>
            <a:r>
              <a:rPr lang="en-US" sz="2000" dirty="0" smtClean="0"/>
              <a:t>In any study, analysts operate within the constraints of their dataset.  Particular challenges arise when working with public use datasets, and/or performing comparative analyses.</a:t>
            </a:r>
          </a:p>
          <a:p>
            <a:pPr marL="1035050" lvl="2" indent="-336550" algn="just">
              <a:buFont typeface="Arial" panose="020B0604020202020204" pitchFamily="34" charset="0"/>
              <a:buChar char="•"/>
            </a:pPr>
            <a:r>
              <a:rPr lang="en-US" sz="2000" dirty="0" smtClean="0"/>
              <a:t>We had to make several adjustments to replicate the Census Bureau’s methodology with public SCF data. Examples:</a:t>
            </a:r>
          </a:p>
          <a:p>
            <a:pPr marL="1708150" lvl="3" indent="-336550" algn="just">
              <a:buFont typeface="Arial" panose="020B0604020202020204" pitchFamily="34" charset="0"/>
              <a:buChar char="•"/>
              <a:tabLst>
                <a:tab pos="1035050" algn="l"/>
              </a:tabLst>
            </a:pPr>
            <a:r>
              <a:rPr lang="en-US" sz="2000" dirty="0" smtClean="0"/>
              <a:t>Due to the age rounding performed by the FRB to prevent the identification of respondents, we define adults as individuals age 20 and older rather than 18 and older.  </a:t>
            </a:r>
          </a:p>
          <a:p>
            <a:pPr marL="1708150" lvl="3" indent="-336550" algn="just">
              <a:buFont typeface="Arial" panose="020B0604020202020204" pitchFamily="34" charset="0"/>
              <a:buChar char="•"/>
              <a:tabLst>
                <a:tab pos="1035050" algn="l"/>
              </a:tabLst>
            </a:pPr>
            <a:r>
              <a:rPr lang="en-US" sz="2000" dirty="0"/>
              <a:t>Student status was only collected for the respondent and his/her spouse/partner in the </a:t>
            </a:r>
            <a:r>
              <a:rPr lang="en-US" sz="2000" dirty="0" smtClean="0"/>
              <a:t>SCF, so we could not omit students from  the pool of potential “additional” adults.</a:t>
            </a:r>
          </a:p>
          <a:p>
            <a:pPr marL="576263" lvl="2" indent="-338138" algn="just">
              <a:buFont typeface="Arial" panose="020B0604020202020204" pitchFamily="34" charset="0"/>
              <a:buChar char="•"/>
            </a:pPr>
            <a:r>
              <a:rPr lang="en-US" sz="2000" dirty="0" smtClean="0"/>
              <a:t>Contextual information (e.g. what each person brings to the household) is often lacking.</a:t>
            </a:r>
            <a:endParaRPr lang="en-US" sz="2000" dirty="0"/>
          </a:p>
          <a:p>
            <a:pPr marL="1371600" lvl="2" indent="-346075" algn="just">
              <a:buFont typeface="Arial" panose="020B0604020202020204" pitchFamily="34" charset="0"/>
              <a:buChar char="•"/>
            </a:pPr>
            <a:endParaRPr lang="en-US" sz="1200" dirty="0" smtClean="0"/>
          </a:p>
          <a:p>
            <a:pPr marL="3125011" lvl="1" indent="-698500">
              <a:buFont typeface="Arial" panose="020B0604020202020204" pitchFamily="34" charset="0"/>
              <a:buChar char="•"/>
            </a:pPr>
            <a:endParaRPr lang="en-US" sz="2200" dirty="0" smtClean="0"/>
          </a:p>
          <a:p>
            <a:pPr marL="1035050" indent="-698500">
              <a:buFont typeface="Arial" panose="020B0604020202020204" pitchFamily="34" charset="0"/>
              <a:buChar char="•"/>
            </a:pPr>
            <a:endParaRPr lang="en-US" sz="2200" b="1" dirty="0"/>
          </a:p>
          <a:p>
            <a:pPr>
              <a:lnSpc>
                <a:spcPts val="2500"/>
              </a:lnSpc>
            </a:pPr>
            <a:endParaRPr lang="en-US" sz="1800" b="1" dirty="0" smtClean="0"/>
          </a:p>
        </p:txBody>
      </p:sp>
      <p:sp>
        <p:nvSpPr>
          <p:cNvPr id="85" name="Rectangle 84"/>
          <p:cNvSpPr/>
          <p:nvPr/>
        </p:nvSpPr>
        <p:spPr bwMode="auto">
          <a:xfrm>
            <a:off x="22405249" y="19172282"/>
            <a:ext cx="6157551" cy="1124325"/>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b="1" dirty="0" smtClean="0">
                <a:solidFill>
                  <a:schemeClr val="tx1"/>
                </a:solidFill>
                <a:latin typeface="Arial" charset="0"/>
                <a:ea typeface="ＭＳ Ｐゴシック" pitchFamily="-32" charset="-128"/>
              </a:rPr>
              <a:t>(Figure 2) </a:t>
            </a:r>
            <a:r>
              <a:rPr lang="en-US" sz="1600" b="1" dirty="0" smtClean="0">
                <a:cs typeface="Times New Roman" pitchFamily="18" charset="0"/>
              </a:rPr>
              <a:t>Results of Meta-analysis</a:t>
            </a:r>
            <a:endParaRPr lang="en-US" sz="1600" b="1" dirty="0">
              <a:cs typeface="Times New Roman" pitchFamily="18" charset="0"/>
            </a:endParaRPr>
          </a:p>
        </p:txBody>
      </p:sp>
      <p:sp>
        <p:nvSpPr>
          <p:cNvPr id="63" name="Rounded Rectangle 62"/>
          <p:cNvSpPr>
            <a:spLocks noChangeArrowheads="1"/>
          </p:cNvSpPr>
          <p:nvPr/>
        </p:nvSpPr>
        <p:spPr bwMode="auto">
          <a:xfrm>
            <a:off x="13792200" y="4077691"/>
            <a:ext cx="15993417" cy="13418329"/>
          </a:xfrm>
          <a:prstGeom prst="roundRect">
            <a:avLst>
              <a:gd name="adj" fmla="val 1912"/>
            </a:avLst>
          </a:prstGeom>
          <a:solidFill>
            <a:schemeClr val="bg1"/>
          </a:solidFill>
          <a:ln w="25400">
            <a:noFill/>
            <a:round/>
            <a:headEnd/>
            <a:tailEnd/>
          </a:ln>
          <a:effectLst>
            <a:outerShdw blurRad="50800" dist="38100" dir="2700000" algn="tl" rotWithShape="0">
              <a:schemeClr val="tx1">
                <a:alpha val="40000"/>
              </a:schemeClr>
            </a:outerShdw>
          </a:effectLst>
        </p:spPr>
        <p:txBody>
          <a:bodyPr lIns="121917" tIns="60958" rIns="121917" bIns="60958"/>
          <a:lstStyle/>
          <a:p>
            <a:pPr algn="ctr">
              <a:defRPr/>
            </a:pPr>
            <a:endParaRPr lang="en-US" b="1" dirty="0"/>
          </a:p>
        </p:txBody>
      </p:sp>
      <p:sp>
        <p:nvSpPr>
          <p:cNvPr id="64" name="Rectangle 4"/>
          <p:cNvSpPr>
            <a:spLocks noChangeArrowheads="1"/>
          </p:cNvSpPr>
          <p:nvPr/>
        </p:nvSpPr>
        <p:spPr bwMode="auto">
          <a:xfrm>
            <a:off x="13792198" y="4038601"/>
            <a:ext cx="15993419" cy="762000"/>
          </a:xfrm>
          <a:prstGeom prst="round2SameRect">
            <a:avLst/>
          </a:prstGeom>
          <a:solidFill>
            <a:schemeClr val="accent2"/>
          </a:solidFill>
          <a:ln w="9525">
            <a:noFill/>
            <a:miter lim="800000"/>
            <a:headEnd/>
            <a:tailEnd/>
          </a:ln>
        </p:spPr>
        <p:txBody>
          <a:bodyPr lIns="274313" tIns="137157" rIns="274313" bIns="137157" anchor="ctr"/>
          <a:lstStyle/>
          <a:p>
            <a:pPr algn="ctr" defTabSz="6271527">
              <a:defRPr/>
            </a:pPr>
            <a:r>
              <a:rPr lang="en-US" sz="4400" b="1" dirty="0" smtClean="0">
                <a:solidFill>
                  <a:schemeClr val="bg1"/>
                </a:solidFill>
                <a:latin typeface="+mj-lt"/>
              </a:rPr>
              <a:t>DATA</a:t>
            </a:r>
            <a:endParaRPr lang="en-US" sz="4400" b="1" dirty="0">
              <a:solidFill>
                <a:schemeClr val="bg1"/>
              </a:solidFill>
              <a:latin typeface="+mj-lt"/>
            </a:endParaRPr>
          </a:p>
        </p:txBody>
      </p:sp>
      <p:graphicFrame>
        <p:nvGraphicFramePr>
          <p:cNvPr id="65" name="Table 64"/>
          <p:cNvGraphicFramePr>
            <a:graphicFrameLocks noGrp="1"/>
          </p:cNvGraphicFramePr>
          <p:nvPr>
            <p:extLst>
              <p:ext uri="{D42A27DB-BD31-4B8C-83A1-F6EECF244321}">
                <p14:modId xmlns:p14="http://schemas.microsoft.com/office/powerpoint/2010/main" val="800627293"/>
              </p:ext>
            </p:extLst>
          </p:nvPr>
        </p:nvGraphicFramePr>
        <p:xfrm>
          <a:off x="15773400" y="6428369"/>
          <a:ext cx="11353801" cy="4928199"/>
        </p:xfrm>
        <a:graphic>
          <a:graphicData uri="http://schemas.openxmlformats.org/drawingml/2006/table">
            <a:tbl>
              <a:tblPr>
                <a:tableStyleId>{3C2FFA5D-87B4-456A-9821-1D502468CF0F}</a:tableStyleId>
              </a:tblPr>
              <a:tblGrid>
                <a:gridCol w="1752601"/>
                <a:gridCol w="4798810"/>
                <a:gridCol w="4802390"/>
              </a:tblGrid>
              <a:tr h="809810">
                <a:tc rowSpan="2">
                  <a:txBody>
                    <a:bodyPr/>
                    <a:lstStyle/>
                    <a:p>
                      <a:pPr marL="91440" algn="l" fontAlgn="b"/>
                      <a:r>
                        <a:rPr lang="en-US" sz="2200" b="1" i="0" u="none" strike="noStrike" dirty="0" smtClean="0">
                          <a:solidFill>
                            <a:schemeClr val="bg1"/>
                          </a:solidFill>
                          <a:effectLst/>
                          <a:latin typeface="+mj-lt"/>
                        </a:rPr>
                        <a:t>Table 1. Sources</a:t>
                      </a:r>
                      <a:endParaRPr lang="en-US" sz="2200" b="1" i="0" u="none" strike="noStrike" dirty="0">
                        <a:solidFill>
                          <a:schemeClr val="bg1"/>
                        </a:solidFill>
                        <a:effectLst/>
                        <a:latin typeface="+mj-lt"/>
                      </a:endParaRPr>
                    </a:p>
                  </a:txBody>
                  <a:tcPr marL="0" marR="0" marT="0" marB="0">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endParaRPr lang="en-US" sz="2200" b="0" i="0" u="none" strike="noStrike" dirty="0">
                        <a:solidFill>
                          <a:schemeClr val="tx1"/>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endParaRPr lang="en-US" sz="2200" b="0" i="0" u="none" strike="noStrike" dirty="0">
                        <a:solidFill>
                          <a:schemeClr val="tx1"/>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r h="0">
                <a:tc vMerge="1">
                  <a:txBody>
                    <a:bodyPr/>
                    <a:lstStyle/>
                    <a:p>
                      <a:pPr algn="l" fontAlgn="b"/>
                      <a:endParaRPr lang="en-US" sz="2400" b="1"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91440" algn="ctr" fontAlgn="t"/>
                      <a:r>
                        <a:rPr lang="en-US" sz="2200" b="1" i="1" u="none" strike="noStrike" dirty="0">
                          <a:effectLst/>
                          <a:latin typeface="+mj-lt"/>
                        </a:rPr>
                        <a:t>Making Connections </a:t>
                      </a:r>
                      <a:r>
                        <a:rPr lang="en-US" sz="2200" b="1" u="none" strike="noStrike" dirty="0">
                          <a:effectLst/>
                          <a:latin typeface="+mj-lt"/>
                        </a:rPr>
                        <a:t>Survey</a:t>
                      </a:r>
                      <a:endParaRPr lang="en-US" sz="2200" b="1" i="0" u="none" strike="noStrike" dirty="0">
                        <a:solidFill>
                          <a:schemeClr val="tx1"/>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algn="ctr" fontAlgn="t"/>
                      <a:r>
                        <a:rPr lang="en-US" sz="2200" b="1" u="none" strike="noStrike" dirty="0">
                          <a:effectLst/>
                          <a:latin typeface="+mj-lt"/>
                        </a:rPr>
                        <a:t>Survey of Consumer Finances</a:t>
                      </a:r>
                      <a:endParaRPr lang="en-US" sz="2200" b="1" i="0" u="none" strike="noStrike" dirty="0">
                        <a:solidFill>
                          <a:schemeClr val="tx1"/>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7911">
                <a:tc>
                  <a:txBody>
                    <a:bodyPr/>
                    <a:lstStyle/>
                    <a:p>
                      <a:pPr marL="91440" algn="l" fontAlgn="t"/>
                      <a:r>
                        <a:rPr lang="en-US" sz="2000" u="none" strike="noStrike" dirty="0">
                          <a:effectLst/>
                          <a:latin typeface="+mj-lt"/>
                        </a:rPr>
                        <a:t>Funding agency</a:t>
                      </a:r>
                      <a:endParaRPr lang="en-US" sz="2000" b="1" i="0" u="none" strike="noStrike" dirty="0">
                        <a:solidFill>
                          <a:schemeClr val="tx1"/>
                        </a:solidFill>
                        <a:effectLst/>
                        <a:latin typeface="+mj-lt"/>
                      </a:endParaRPr>
                    </a:p>
                  </a:txBody>
                  <a:tcPr marL="0" marR="0" marT="0" marB="0">
                    <a:lnT w="12700" cap="flat" cmpd="sng" algn="ctr">
                      <a:solidFill>
                        <a:schemeClr val="tx1"/>
                      </a:solidFill>
                      <a:prstDash val="solid"/>
                      <a:round/>
                      <a:headEnd type="none" w="med" len="med"/>
                      <a:tailEnd type="none" w="med" len="med"/>
                    </a:lnT>
                    <a:solidFill>
                      <a:schemeClr val="bg1"/>
                    </a:solidFill>
                  </a:tcPr>
                </a:tc>
                <a:tc>
                  <a:txBody>
                    <a:bodyPr/>
                    <a:lstStyle/>
                    <a:p>
                      <a:pPr marL="91440" algn="l" fontAlgn="t"/>
                      <a:r>
                        <a:rPr lang="en-US" sz="2000" u="none" strike="noStrike" dirty="0" smtClean="0">
                          <a:effectLst/>
                          <a:latin typeface="+mj-lt"/>
                        </a:rPr>
                        <a:t>Annie E. Casey Foundation</a:t>
                      </a:r>
                      <a:endParaRPr lang="en-US" sz="2000" b="0" i="0" u="none" strike="noStrike" dirty="0">
                        <a:solidFill>
                          <a:srgbClr val="000000"/>
                        </a:solidFill>
                        <a:effectLst/>
                        <a:latin typeface="+mj-lt"/>
                      </a:endParaRPr>
                    </a:p>
                  </a:txBody>
                  <a:tcPr marL="0" marR="0" marT="0" marB="0">
                    <a:lnT w="12700" cap="flat" cmpd="sng" algn="ctr">
                      <a:solidFill>
                        <a:schemeClr val="tx1"/>
                      </a:solidFill>
                      <a:prstDash val="solid"/>
                      <a:round/>
                      <a:headEnd type="none" w="med" len="med"/>
                      <a:tailEnd type="none" w="med" len="med"/>
                    </a:lnT>
                    <a:solidFill>
                      <a:schemeClr val="bg1"/>
                    </a:solidFill>
                  </a:tcPr>
                </a:tc>
                <a:tc>
                  <a:txBody>
                    <a:bodyPr/>
                    <a:lstStyle/>
                    <a:p>
                      <a:pPr marL="91440" algn="l" fontAlgn="t"/>
                      <a:r>
                        <a:rPr lang="en-US" sz="2000" u="none" strike="noStrike" dirty="0">
                          <a:effectLst/>
                          <a:latin typeface="+mj-lt"/>
                        </a:rPr>
                        <a:t>Board of </a:t>
                      </a:r>
                      <a:r>
                        <a:rPr lang="en-US" sz="2000" u="none" strike="noStrike" dirty="0" smtClean="0">
                          <a:effectLst/>
                          <a:latin typeface="+mj-lt"/>
                        </a:rPr>
                        <a:t>Governors</a:t>
                      </a:r>
                      <a:r>
                        <a:rPr lang="en-US" sz="2000" u="none" strike="noStrike" baseline="0" dirty="0" smtClean="0">
                          <a:effectLst/>
                          <a:latin typeface="+mj-lt"/>
                        </a:rPr>
                        <a:t> </a:t>
                      </a:r>
                      <a:r>
                        <a:rPr lang="en-US" sz="2000" u="none" strike="noStrike" dirty="0" smtClean="0">
                          <a:effectLst/>
                          <a:latin typeface="+mj-lt"/>
                        </a:rPr>
                        <a:t>of </a:t>
                      </a:r>
                      <a:r>
                        <a:rPr lang="en-US" sz="2000" u="none" strike="noStrike" dirty="0">
                          <a:effectLst/>
                          <a:latin typeface="+mj-lt"/>
                        </a:rPr>
                        <a:t>the Federal  Reserve System</a:t>
                      </a:r>
                      <a:endParaRPr lang="en-US" sz="2000" b="0" i="0" u="none" strike="noStrike" dirty="0">
                        <a:solidFill>
                          <a:srgbClr val="000000"/>
                        </a:solidFill>
                        <a:effectLst/>
                        <a:latin typeface="+mj-lt"/>
                      </a:endParaRPr>
                    </a:p>
                  </a:txBody>
                  <a:tcPr marL="0" marR="0" marT="0" marB="0">
                    <a:lnT w="12700" cap="flat" cmpd="sng" algn="ctr">
                      <a:solidFill>
                        <a:schemeClr val="tx1"/>
                      </a:solidFill>
                      <a:prstDash val="solid"/>
                      <a:round/>
                      <a:headEnd type="none" w="med" len="med"/>
                      <a:tailEnd type="none" w="med" len="med"/>
                    </a:lnT>
                    <a:solidFill>
                      <a:schemeClr val="bg1"/>
                    </a:solidFill>
                  </a:tcPr>
                </a:tc>
              </a:tr>
              <a:tr h="666798">
                <a:tc>
                  <a:txBody>
                    <a:bodyPr/>
                    <a:lstStyle/>
                    <a:p>
                      <a:pPr marL="91440" algn="l" fontAlgn="t"/>
                      <a:r>
                        <a:rPr lang="en-US" sz="2000" u="none" strike="noStrike" dirty="0">
                          <a:effectLst/>
                          <a:latin typeface="+mj-lt"/>
                        </a:rPr>
                        <a:t>Summary</a:t>
                      </a:r>
                      <a:endParaRPr lang="en-US" sz="2000" b="1" i="0" u="none" strike="noStrike" dirty="0">
                        <a:solidFill>
                          <a:schemeClr val="tx1"/>
                        </a:solidFill>
                        <a:effectLst/>
                        <a:latin typeface="+mj-lt"/>
                      </a:endParaRPr>
                    </a:p>
                  </a:txBody>
                  <a:tcPr marL="0" marR="0" marT="0" marB="0">
                    <a:solidFill>
                      <a:schemeClr val="bg1"/>
                    </a:solidFill>
                  </a:tcPr>
                </a:tc>
                <a:tc>
                  <a:txBody>
                    <a:bodyPr/>
                    <a:lstStyle/>
                    <a:p>
                      <a:pPr marL="91440" algn="l" fontAlgn="t"/>
                      <a:r>
                        <a:rPr lang="en-US" sz="2000" u="none" strike="noStrike" dirty="0">
                          <a:effectLst/>
                          <a:latin typeface="+mj-lt"/>
                        </a:rPr>
                        <a:t>Neighborhood-based study of families in ten low-income communities across U.S</a:t>
                      </a:r>
                      <a:endParaRPr lang="en-US" sz="2000" b="0" i="0" u="none" strike="noStrike" dirty="0">
                        <a:solidFill>
                          <a:srgbClr val="000000"/>
                        </a:solidFill>
                        <a:effectLst/>
                        <a:latin typeface="+mj-lt"/>
                      </a:endParaRPr>
                    </a:p>
                  </a:txBody>
                  <a:tcPr marL="0" marR="0" marT="0" marB="0">
                    <a:solidFill>
                      <a:schemeClr val="bg1"/>
                    </a:solidFill>
                  </a:tcPr>
                </a:tc>
                <a:tc>
                  <a:txBody>
                    <a:bodyPr/>
                    <a:lstStyle/>
                    <a:p>
                      <a:pPr marL="91440" algn="l" fontAlgn="t"/>
                      <a:r>
                        <a:rPr lang="en-US" sz="2000" u="none" strike="noStrike" dirty="0">
                          <a:effectLst/>
                          <a:latin typeface="+mj-lt"/>
                        </a:rPr>
                        <a:t>Preeminent household finance survey in U.S.</a:t>
                      </a:r>
                      <a:endParaRPr lang="en-US" sz="2000" b="0" i="0" u="none" strike="noStrike" dirty="0">
                        <a:solidFill>
                          <a:srgbClr val="000000"/>
                        </a:solidFill>
                        <a:effectLst/>
                        <a:latin typeface="+mj-lt"/>
                      </a:endParaRPr>
                    </a:p>
                  </a:txBody>
                  <a:tcPr marL="0" marR="0" marT="0" marB="0">
                    <a:solidFill>
                      <a:schemeClr val="bg1"/>
                    </a:solidFill>
                  </a:tcPr>
                </a:tc>
              </a:tr>
              <a:tr h="444532">
                <a:tc>
                  <a:txBody>
                    <a:bodyPr/>
                    <a:lstStyle/>
                    <a:p>
                      <a:pPr marL="91440" algn="l" fontAlgn="t"/>
                      <a:r>
                        <a:rPr lang="en-US" sz="2000" u="none" strike="noStrike" dirty="0">
                          <a:effectLst/>
                          <a:latin typeface="+mj-lt"/>
                        </a:rPr>
                        <a:t>Access</a:t>
                      </a:r>
                      <a:endParaRPr lang="en-US" sz="2000" b="1" i="0" u="none" strike="noStrike" dirty="0">
                        <a:solidFill>
                          <a:schemeClr val="tx1"/>
                        </a:solidFill>
                        <a:effectLst/>
                        <a:latin typeface="+mj-lt"/>
                      </a:endParaRPr>
                    </a:p>
                  </a:txBody>
                  <a:tcPr marL="0" marR="0" marT="0" marB="0">
                    <a:solidFill>
                      <a:schemeClr val="bg1"/>
                    </a:solidFill>
                  </a:tcPr>
                </a:tc>
                <a:tc>
                  <a:txBody>
                    <a:bodyPr/>
                    <a:lstStyle/>
                    <a:p>
                      <a:pPr marL="91440" algn="l" fontAlgn="t"/>
                      <a:r>
                        <a:rPr lang="en-US" sz="2000" u="none" strike="noStrike" dirty="0">
                          <a:effectLst/>
                          <a:latin typeface="+mj-lt"/>
                        </a:rPr>
                        <a:t>Restricted use within NORC's Data Enclave</a:t>
                      </a:r>
                      <a:endParaRPr lang="en-US" sz="2000" b="0" i="0" u="none" strike="noStrike" dirty="0">
                        <a:solidFill>
                          <a:srgbClr val="000000"/>
                        </a:solidFill>
                        <a:effectLst/>
                        <a:latin typeface="+mj-lt"/>
                      </a:endParaRPr>
                    </a:p>
                  </a:txBody>
                  <a:tcPr marL="0" marR="0" marT="0" marB="0">
                    <a:solidFill>
                      <a:schemeClr val="bg1"/>
                    </a:solidFill>
                  </a:tcPr>
                </a:tc>
                <a:tc>
                  <a:txBody>
                    <a:bodyPr/>
                    <a:lstStyle/>
                    <a:p>
                      <a:pPr marL="91440" algn="l" fontAlgn="t"/>
                      <a:r>
                        <a:rPr lang="en-US" sz="2000" u="none" strike="noStrike" dirty="0">
                          <a:effectLst/>
                          <a:latin typeface="+mj-lt"/>
                        </a:rPr>
                        <a:t>Public use dataset</a:t>
                      </a:r>
                      <a:endParaRPr lang="en-US" sz="2000" b="0" i="0" u="none" strike="noStrike" dirty="0">
                        <a:solidFill>
                          <a:srgbClr val="000000"/>
                        </a:solidFill>
                        <a:effectLst/>
                        <a:latin typeface="+mj-lt"/>
                      </a:endParaRPr>
                    </a:p>
                  </a:txBody>
                  <a:tcPr marL="0" marR="0" marT="0" marB="0">
                    <a:solidFill>
                      <a:schemeClr val="bg1"/>
                    </a:solidFill>
                  </a:tcPr>
                </a:tc>
              </a:tr>
              <a:tr h="488985">
                <a:tc>
                  <a:txBody>
                    <a:bodyPr/>
                    <a:lstStyle/>
                    <a:p>
                      <a:pPr marL="91440" algn="l" fontAlgn="t"/>
                      <a:r>
                        <a:rPr lang="en-US" sz="2000" u="none" strike="noStrike" dirty="0">
                          <a:effectLst/>
                          <a:latin typeface="+mj-lt"/>
                        </a:rPr>
                        <a:t>Sample type</a:t>
                      </a:r>
                      <a:endParaRPr lang="en-US" sz="2000" b="1" i="0" u="none" strike="noStrike" dirty="0">
                        <a:solidFill>
                          <a:schemeClr val="tx1"/>
                        </a:solidFill>
                        <a:effectLst/>
                        <a:latin typeface="+mj-lt"/>
                      </a:endParaRPr>
                    </a:p>
                  </a:txBody>
                  <a:tcPr marL="0" marR="0" marT="0" marB="0">
                    <a:solidFill>
                      <a:schemeClr val="bg1"/>
                    </a:solidFill>
                  </a:tcPr>
                </a:tc>
                <a:tc>
                  <a:txBody>
                    <a:bodyPr/>
                    <a:lstStyle/>
                    <a:p>
                      <a:pPr marL="91440" algn="l" fontAlgn="t"/>
                      <a:r>
                        <a:rPr lang="en-US" sz="2000" u="none" strike="noStrike" dirty="0">
                          <a:effectLst/>
                          <a:latin typeface="+mj-lt"/>
                        </a:rPr>
                        <a:t>AP and list of focal children </a:t>
                      </a:r>
                      <a:endParaRPr lang="en-US" sz="2000" b="0" i="0" u="none" strike="noStrike" dirty="0">
                        <a:solidFill>
                          <a:srgbClr val="000000"/>
                        </a:solidFill>
                        <a:effectLst/>
                        <a:latin typeface="+mj-lt"/>
                      </a:endParaRPr>
                    </a:p>
                  </a:txBody>
                  <a:tcPr marL="0" marR="0" marT="0" marB="0">
                    <a:solidFill>
                      <a:schemeClr val="bg1"/>
                    </a:solidFill>
                  </a:tcPr>
                </a:tc>
                <a:tc>
                  <a:txBody>
                    <a:bodyPr/>
                    <a:lstStyle/>
                    <a:p>
                      <a:pPr marL="91440" algn="l" fontAlgn="t"/>
                      <a:r>
                        <a:rPr lang="en-US" sz="2000" u="none" strike="noStrike" dirty="0">
                          <a:effectLst/>
                          <a:latin typeface="+mj-lt"/>
                        </a:rPr>
                        <a:t>AP and list, with oversample of high-income Americans</a:t>
                      </a:r>
                      <a:endParaRPr lang="en-US" sz="2000" b="0" i="0" u="none" strike="noStrike" dirty="0">
                        <a:solidFill>
                          <a:srgbClr val="000000"/>
                        </a:solidFill>
                        <a:effectLst/>
                        <a:latin typeface="+mj-lt"/>
                      </a:endParaRPr>
                    </a:p>
                  </a:txBody>
                  <a:tcPr marL="0" marR="0" marT="0" marB="0">
                    <a:solidFill>
                      <a:schemeClr val="bg1"/>
                    </a:solidFill>
                  </a:tcPr>
                </a:tc>
              </a:tr>
              <a:tr h="1111331">
                <a:tc>
                  <a:txBody>
                    <a:bodyPr/>
                    <a:lstStyle/>
                    <a:p>
                      <a:pPr marL="91440" algn="l" fontAlgn="t"/>
                      <a:r>
                        <a:rPr lang="en-US" sz="2000" u="none" strike="noStrike" dirty="0">
                          <a:effectLst/>
                          <a:latin typeface="+mj-lt"/>
                        </a:rPr>
                        <a:t>Key advantages</a:t>
                      </a:r>
                      <a:endParaRPr lang="en-US" sz="2000" b="1" i="0" u="none" strike="noStrike" dirty="0">
                        <a:solidFill>
                          <a:schemeClr val="tx1"/>
                        </a:solidFill>
                        <a:effectLst/>
                        <a:latin typeface="+mj-lt"/>
                      </a:endParaRPr>
                    </a:p>
                  </a:txBody>
                  <a:tcPr marL="0" marR="0" marT="0" marB="0">
                    <a:solidFill>
                      <a:schemeClr val="bg1"/>
                    </a:solidFill>
                  </a:tcPr>
                </a:tc>
                <a:tc>
                  <a:txBody>
                    <a:bodyPr/>
                    <a:lstStyle/>
                    <a:p>
                      <a:pPr marL="91440" algn="l" fontAlgn="t"/>
                      <a:r>
                        <a:rPr lang="en-US" sz="2000" u="none" strike="noStrike" dirty="0">
                          <a:effectLst/>
                          <a:latin typeface="+mj-lt"/>
                        </a:rPr>
                        <a:t>Detailed household roster information and linked personal identifiers</a:t>
                      </a:r>
                      <a:endParaRPr lang="en-US" sz="2000" b="0" i="0" u="none" strike="noStrike" dirty="0">
                        <a:solidFill>
                          <a:srgbClr val="000000"/>
                        </a:solidFill>
                        <a:effectLst/>
                        <a:latin typeface="+mj-lt"/>
                      </a:endParaRPr>
                    </a:p>
                  </a:txBody>
                  <a:tcPr marL="0" marR="0" marT="0" marB="0">
                    <a:solidFill>
                      <a:schemeClr val="bg1"/>
                    </a:solidFill>
                  </a:tcPr>
                </a:tc>
                <a:tc>
                  <a:txBody>
                    <a:bodyPr/>
                    <a:lstStyle/>
                    <a:p>
                      <a:pPr marL="91440" algn="l" fontAlgn="t"/>
                      <a:r>
                        <a:rPr lang="en-US" sz="2000" u="none" strike="noStrike" dirty="0" smtClean="0">
                          <a:effectLst/>
                          <a:latin typeface="+mj-lt"/>
                        </a:rPr>
                        <a:t>Multiple </a:t>
                      </a:r>
                      <a:r>
                        <a:rPr lang="en-US" sz="2000" u="none" strike="noStrike" dirty="0">
                          <a:effectLst/>
                          <a:latin typeface="+mj-lt"/>
                        </a:rPr>
                        <a:t>techniques to provide detailed data on personal and business finances, including dollar probes, range cards, and multiple imputation of missing values</a:t>
                      </a:r>
                      <a:endParaRPr lang="en-US" sz="2000" b="0" i="0" u="none" strike="noStrike" dirty="0">
                        <a:solidFill>
                          <a:srgbClr val="000000"/>
                        </a:solidFill>
                        <a:effectLst/>
                        <a:latin typeface="+mj-lt"/>
                      </a:endParaRPr>
                    </a:p>
                  </a:txBody>
                  <a:tcPr marL="0" marR="0" marT="0" marB="0">
                    <a:solidFill>
                      <a:schemeClr val="bg1"/>
                    </a:solid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684809124"/>
              </p:ext>
            </p:extLst>
          </p:nvPr>
        </p:nvGraphicFramePr>
        <p:xfrm>
          <a:off x="15773398" y="13857578"/>
          <a:ext cx="11353800" cy="3383303"/>
        </p:xfrm>
        <a:graphic>
          <a:graphicData uri="http://schemas.openxmlformats.org/drawingml/2006/table">
            <a:tbl>
              <a:tblPr>
                <a:tableStyleId>{3C2FFA5D-87B4-456A-9821-1D502468CF0F}</a:tableStyleId>
              </a:tblPr>
              <a:tblGrid>
                <a:gridCol w="1752600"/>
                <a:gridCol w="4800600"/>
                <a:gridCol w="4800600"/>
              </a:tblGrid>
              <a:tr h="1170503">
                <a:tc>
                  <a:txBody>
                    <a:bodyPr/>
                    <a:lstStyle/>
                    <a:p>
                      <a:pPr marL="91440" marR="0" indent="0" algn="l" defTabSz="4179922" rtl="0" eaLnBrk="1" fontAlgn="b" latinLnBrk="0" hangingPunct="1">
                        <a:lnSpc>
                          <a:spcPct val="100000"/>
                        </a:lnSpc>
                        <a:spcBef>
                          <a:spcPts val="0"/>
                        </a:spcBef>
                        <a:spcAft>
                          <a:spcPts val="0"/>
                        </a:spcAft>
                        <a:buClrTx/>
                        <a:buSzTx/>
                        <a:buFontTx/>
                        <a:buNone/>
                        <a:tabLst/>
                        <a:defRPr/>
                      </a:pPr>
                      <a:r>
                        <a:rPr lang="en-US" sz="2200" b="1" u="none" strike="noStrike" dirty="0" smtClean="0">
                          <a:solidFill>
                            <a:schemeClr val="bg1"/>
                          </a:solidFill>
                          <a:effectLst/>
                        </a:rPr>
                        <a:t>Table 2.</a:t>
                      </a:r>
                      <a:r>
                        <a:rPr lang="en-US" sz="2200" u="none" strike="noStrike" dirty="0">
                          <a:solidFill>
                            <a:schemeClr val="bg1"/>
                          </a:solidFill>
                          <a:effectLst/>
                        </a:rPr>
                        <a:t> </a:t>
                      </a:r>
                      <a:endParaRPr lang="en-US" sz="2200" u="none" strike="noStrike" dirty="0" smtClean="0">
                        <a:solidFill>
                          <a:schemeClr val="bg1"/>
                        </a:solidFill>
                        <a:effectLst/>
                      </a:endParaRPr>
                    </a:p>
                    <a:p>
                      <a:pPr marL="91440" marR="0" indent="0" algn="l" defTabSz="4179922" rtl="0" eaLnBrk="1" fontAlgn="b" latinLnBrk="0" hangingPunct="1">
                        <a:lnSpc>
                          <a:spcPct val="100000"/>
                        </a:lnSpc>
                        <a:spcBef>
                          <a:spcPts val="0"/>
                        </a:spcBef>
                        <a:spcAft>
                          <a:spcPts val="0"/>
                        </a:spcAft>
                        <a:buClrTx/>
                        <a:buSzTx/>
                        <a:buFontTx/>
                        <a:buNone/>
                        <a:tabLst/>
                        <a:defRPr/>
                      </a:pPr>
                      <a:r>
                        <a:rPr lang="en-US" sz="2200" b="1" u="none" strike="noStrike" dirty="0" smtClean="0">
                          <a:solidFill>
                            <a:schemeClr val="bg1"/>
                          </a:solidFill>
                          <a:effectLst/>
                        </a:rPr>
                        <a:t>Analytical Sample</a:t>
                      </a:r>
                      <a:endParaRPr lang="en-US" sz="2200" b="1" i="0" u="none" strike="noStrike" dirty="0" smtClean="0">
                        <a:solidFill>
                          <a:schemeClr val="bg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91440" algn="ctr" fontAlgn="t"/>
                      <a:r>
                        <a:rPr lang="en-US" sz="2200" b="1" i="1" u="none" strike="noStrike" dirty="0" smtClean="0">
                          <a:effectLst/>
                        </a:rPr>
                        <a:t>Making Connections </a:t>
                      </a:r>
                      <a:r>
                        <a:rPr lang="en-US" sz="2200" b="1" u="none" strike="noStrike" dirty="0" smtClean="0">
                          <a:effectLst/>
                        </a:rPr>
                        <a:t>Survey</a:t>
                      </a:r>
                      <a:endParaRPr lang="en-US" sz="2200" b="1" i="0" u="none" strike="noStrike" kern="1200" dirty="0">
                        <a:solidFill>
                          <a:schemeClr val="tx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indent="0" algn="ctr" defTabSz="4179922" rtl="0" eaLnBrk="1" fontAlgn="b" latinLnBrk="0" hangingPunct="1">
                        <a:lnSpc>
                          <a:spcPct val="100000"/>
                        </a:lnSpc>
                        <a:spcBef>
                          <a:spcPts val="0"/>
                        </a:spcBef>
                        <a:spcAft>
                          <a:spcPts val="0"/>
                        </a:spcAft>
                        <a:buClrTx/>
                        <a:buSzTx/>
                        <a:buFontTx/>
                        <a:buNone/>
                        <a:tabLst/>
                        <a:defRPr/>
                      </a:pPr>
                      <a:r>
                        <a:rPr lang="en-US" sz="2200" b="1" u="none" strike="noStrike" kern="1200" dirty="0" smtClean="0">
                          <a:solidFill>
                            <a:schemeClr val="dk1"/>
                          </a:solidFill>
                          <a:effectLst/>
                          <a:latin typeface="+mn-lt"/>
                          <a:ea typeface="+mn-ea"/>
                          <a:cs typeface="+mn-cs"/>
                        </a:rPr>
                        <a:t>Survey of Consumer Finances</a:t>
                      </a:r>
                      <a:endParaRPr lang="en-US" sz="2200" b="1" i="0" u="none" strike="noStrike" kern="1200" dirty="0" smtClean="0">
                        <a:solidFill>
                          <a:schemeClr val="tx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7600">
                <a:tc>
                  <a:txBody>
                    <a:bodyPr/>
                    <a:lstStyle/>
                    <a:p>
                      <a:pPr marL="91440" algn="l" fontAlgn="t"/>
                      <a:r>
                        <a:rPr lang="en-US" sz="2000" u="none" strike="noStrike" dirty="0">
                          <a:effectLst/>
                        </a:rPr>
                        <a:t>Inclusion criteria</a:t>
                      </a:r>
                      <a:endParaRPr lang="en-US" sz="2000" b="1"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marL="91440" algn="l" fontAlgn="t"/>
                      <a:r>
                        <a:rPr lang="en-US" sz="2000" u="none" strike="noStrike" dirty="0">
                          <a:effectLst/>
                        </a:rPr>
                        <a:t>Households with children</a:t>
                      </a:r>
                      <a:endParaRPr lang="en-US" sz="2000" b="0"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c>
                  <a:txBody>
                    <a:bodyPr/>
                    <a:lstStyle/>
                    <a:p>
                      <a:pPr marL="91440" algn="l" fontAlgn="t"/>
                      <a:r>
                        <a:rPr lang="en-US" sz="2000" u="none" strike="noStrike" dirty="0">
                          <a:effectLst/>
                        </a:rPr>
                        <a:t>Households with children</a:t>
                      </a:r>
                      <a:endParaRPr lang="en-US" sz="2000" b="0" i="0" u="none" strike="noStrike" dirty="0">
                        <a:solidFill>
                          <a:srgbClr val="000000"/>
                        </a:solidFill>
                        <a:effectLst/>
                        <a:latin typeface="Calibri"/>
                      </a:endParaRPr>
                    </a:p>
                  </a:txBody>
                  <a:tcPr marL="9525" marR="9525" marT="9525" marB="0">
                    <a:lnT w="12700" cap="flat" cmpd="sng" algn="ctr">
                      <a:solidFill>
                        <a:schemeClr val="tx1"/>
                      </a:solidFill>
                      <a:prstDash val="solid"/>
                      <a:round/>
                      <a:headEnd type="none" w="med" len="med"/>
                      <a:tailEnd type="none" w="med" len="med"/>
                    </a:lnT>
                    <a:solidFill>
                      <a:schemeClr val="bg1"/>
                    </a:solidFill>
                  </a:tcPr>
                </a:tc>
              </a:tr>
              <a:tr h="737600">
                <a:tc>
                  <a:txBody>
                    <a:bodyPr/>
                    <a:lstStyle/>
                    <a:p>
                      <a:pPr marL="91440" algn="l" fontAlgn="t"/>
                      <a:r>
                        <a:rPr lang="en-US" sz="2000" u="none" strike="noStrike" dirty="0">
                          <a:effectLst/>
                        </a:rPr>
                        <a:t>Source for Time 1</a:t>
                      </a:r>
                      <a:endParaRPr lang="en-US" sz="2000" b="1" i="0" u="none" strike="noStrike" dirty="0">
                        <a:solidFill>
                          <a:srgbClr val="000000"/>
                        </a:solidFill>
                        <a:effectLst/>
                        <a:latin typeface="Calibri"/>
                      </a:endParaRPr>
                    </a:p>
                  </a:txBody>
                  <a:tcPr marL="9525" marR="9525" marT="9525" marB="0">
                    <a:solidFill>
                      <a:schemeClr val="bg1"/>
                    </a:solidFill>
                  </a:tcPr>
                </a:tc>
                <a:tc>
                  <a:txBody>
                    <a:bodyPr/>
                    <a:lstStyle/>
                    <a:p>
                      <a:pPr marL="91440" algn="l" fontAlgn="t"/>
                      <a:r>
                        <a:rPr lang="en-US" sz="2000" u="none" strike="noStrike" dirty="0">
                          <a:effectLst/>
                        </a:rPr>
                        <a:t>Wave 2, collected 2005-2007</a:t>
                      </a:r>
                      <a:endParaRPr lang="en-US" sz="2000" b="0" i="0" u="none" strike="noStrike" dirty="0">
                        <a:solidFill>
                          <a:srgbClr val="000000"/>
                        </a:solidFill>
                        <a:effectLst/>
                        <a:latin typeface="Calibri"/>
                      </a:endParaRPr>
                    </a:p>
                  </a:txBody>
                  <a:tcPr marL="9525" marR="9525" marT="9525" marB="0">
                    <a:solidFill>
                      <a:schemeClr val="bg1"/>
                    </a:solidFill>
                  </a:tcPr>
                </a:tc>
                <a:tc>
                  <a:txBody>
                    <a:bodyPr/>
                    <a:lstStyle/>
                    <a:p>
                      <a:pPr marL="91440" algn="l" fontAlgn="t"/>
                      <a:r>
                        <a:rPr lang="en-US" sz="2000" u="none" strike="noStrike" dirty="0">
                          <a:effectLst/>
                        </a:rPr>
                        <a:t>2007 SCF</a:t>
                      </a:r>
                      <a:endParaRPr lang="en-US" sz="2000" b="0" i="0" u="none" strike="noStrike" dirty="0">
                        <a:solidFill>
                          <a:srgbClr val="000000"/>
                        </a:solidFill>
                        <a:effectLst/>
                        <a:latin typeface="Calibri"/>
                      </a:endParaRPr>
                    </a:p>
                  </a:txBody>
                  <a:tcPr marL="9525" marR="9525" marT="9525" marB="0">
                    <a:solidFill>
                      <a:schemeClr val="bg1"/>
                    </a:solidFill>
                  </a:tcPr>
                </a:tc>
              </a:tr>
              <a:tr h="737600">
                <a:tc>
                  <a:txBody>
                    <a:bodyPr/>
                    <a:lstStyle/>
                    <a:p>
                      <a:pPr marL="91440" algn="l" fontAlgn="t"/>
                      <a:r>
                        <a:rPr lang="en-US" sz="2000" u="none" strike="noStrike" dirty="0">
                          <a:effectLst/>
                        </a:rPr>
                        <a:t>Source for Time 2</a:t>
                      </a:r>
                      <a:endParaRPr lang="en-US" sz="2000" b="1" i="0" u="none" strike="noStrike" dirty="0">
                        <a:solidFill>
                          <a:srgbClr val="000000"/>
                        </a:solidFill>
                        <a:effectLst/>
                        <a:latin typeface="Calibri"/>
                      </a:endParaRPr>
                    </a:p>
                  </a:txBody>
                  <a:tcPr marL="9525" marR="9525" marT="9525" marB="0">
                    <a:solidFill>
                      <a:schemeClr val="bg1"/>
                    </a:solidFill>
                  </a:tcPr>
                </a:tc>
                <a:tc>
                  <a:txBody>
                    <a:bodyPr/>
                    <a:lstStyle/>
                    <a:p>
                      <a:pPr marL="91440" algn="l" fontAlgn="t"/>
                      <a:r>
                        <a:rPr lang="en-US" sz="2000" u="none" strike="noStrike" dirty="0">
                          <a:effectLst/>
                        </a:rPr>
                        <a:t>Wave 3, collected 2008-2011</a:t>
                      </a:r>
                      <a:endParaRPr lang="en-US" sz="2000" b="0" i="0" u="none" strike="noStrike" dirty="0">
                        <a:solidFill>
                          <a:srgbClr val="000000"/>
                        </a:solidFill>
                        <a:effectLst/>
                        <a:latin typeface="Calibri"/>
                      </a:endParaRPr>
                    </a:p>
                  </a:txBody>
                  <a:tcPr marL="9525" marR="9525" marT="9525" marB="0">
                    <a:solidFill>
                      <a:schemeClr val="bg1"/>
                    </a:solidFill>
                  </a:tcPr>
                </a:tc>
                <a:tc>
                  <a:txBody>
                    <a:bodyPr/>
                    <a:lstStyle/>
                    <a:p>
                      <a:pPr marL="91440" algn="l" fontAlgn="t"/>
                      <a:r>
                        <a:rPr lang="en-US" sz="2000" u="none" strike="noStrike" dirty="0">
                          <a:effectLst/>
                        </a:rPr>
                        <a:t>2009 re-interviews with 2007 SCF Panel</a:t>
                      </a:r>
                      <a:endParaRPr lang="en-US" sz="2000" b="0" i="0" u="none" strike="noStrike" dirty="0">
                        <a:solidFill>
                          <a:srgbClr val="000000"/>
                        </a:solidFill>
                        <a:effectLst/>
                        <a:latin typeface="Calibri"/>
                      </a:endParaRPr>
                    </a:p>
                  </a:txBody>
                  <a:tcPr marL="9525" marR="9525" marT="9525" marB="0">
                    <a:solidFill>
                      <a:schemeClr val="bg1"/>
                    </a:solidFill>
                  </a:tcPr>
                </a:tc>
              </a:tr>
            </a:tbl>
          </a:graphicData>
        </a:graphic>
      </p:graphicFrame>
      <p:sp>
        <p:nvSpPr>
          <p:cNvPr id="16" name="TextBox 15"/>
          <p:cNvSpPr txBox="1"/>
          <p:nvPr/>
        </p:nvSpPr>
        <p:spPr bwMode="auto">
          <a:xfrm>
            <a:off x="1219200" y="17145262"/>
            <a:ext cx="11373534" cy="4109458"/>
          </a:xfrm>
          <a:prstGeom prst="rect">
            <a:avLst/>
          </a:prstGeom>
          <a:noFill/>
          <a:ln>
            <a:noFill/>
          </a:ln>
        </p:spPr>
        <p:txBody>
          <a:bodyPr vert="horz" wrap="square" lIns="91440" tIns="91440" rIns="91440" bIns="0" numCol="1" rtlCol="0" anchor="t" anchorCtr="0" compatLnSpc="1">
            <a:prstTxWarp prst="textNoShape">
              <a:avLst/>
            </a:prstTxWarp>
            <a:spAutoFit/>
          </a:bodyPr>
          <a:lstStyle/>
          <a:p>
            <a:pPr marL="295275" lvl="1" algn="just" defTabSz="869929">
              <a:buClr>
                <a:schemeClr val="hlink"/>
              </a:buClr>
              <a:buSzPct val="130000"/>
            </a:pPr>
            <a:r>
              <a:rPr lang="en-US" sz="2200" b="1" dirty="0"/>
              <a:t>Our research</a:t>
            </a:r>
            <a:endParaRPr lang="en-US" sz="2200" dirty="0"/>
          </a:p>
          <a:p>
            <a:pPr marL="295275" lvl="1" algn="just" defTabSz="869929">
              <a:buClr>
                <a:schemeClr val="hlink"/>
              </a:buClr>
              <a:buSzPct val="130000"/>
            </a:pPr>
            <a:r>
              <a:rPr lang="en-US" sz="2200" dirty="0"/>
              <a:t>In our past work using data from the </a:t>
            </a:r>
            <a:r>
              <a:rPr lang="en-US" sz="2200" i="1" dirty="0"/>
              <a:t>Making Connections</a:t>
            </a:r>
            <a:r>
              <a:rPr lang="en-US" sz="2200" dirty="0"/>
              <a:t> Survey, a longitudinal study of ten low-income neighborhoods, we found that about 64% (63% and 65% in waves 1-2 and 2-3, respectively) of households with children from the wave 1-2-3 panel moved between waves, and about half experienced a change in household composition (48% and 45% between waves 1-2 and 2-3, respectively) (</a:t>
            </a:r>
            <a:r>
              <a:rPr lang="en-US" sz="2200" dirty="0" err="1"/>
              <a:t>Bachtell</a:t>
            </a:r>
            <a:r>
              <a:rPr lang="en-US" sz="2200" dirty="0"/>
              <a:t> et al 2012, pgs. 107 and 109).  Doubling up is not a new strategy for making ends meet among this group of low-income families.  Is this rise in doubling up at the national level an example of how poor families may serve as a bellwether for the larger American population after the 2007 recession in their propensity to double up when faced with economic hardship?  To investigate this substantive question, we first need to tackle a methodological issue…</a:t>
            </a:r>
            <a:endParaRPr lang="en-US" sz="2200" b="1" dirty="0"/>
          </a:p>
          <a:p>
            <a:pPr algn="just">
              <a:lnSpc>
                <a:spcPts val="2500"/>
              </a:lnSpc>
            </a:pPr>
            <a:endParaRPr lang="en-US" sz="1800" b="1" dirty="0" smtClean="0"/>
          </a:p>
        </p:txBody>
      </p:sp>
      <p:sp>
        <p:nvSpPr>
          <p:cNvPr id="67" name="Rectangle 56"/>
          <p:cNvSpPr>
            <a:spLocks noChangeArrowheads="1"/>
          </p:cNvSpPr>
          <p:nvPr/>
        </p:nvSpPr>
        <p:spPr bwMode="auto">
          <a:xfrm>
            <a:off x="13792198" y="4464831"/>
            <a:ext cx="15993419" cy="1846647"/>
          </a:xfrm>
          <a:prstGeom prst="rect">
            <a:avLst/>
          </a:prstGeom>
          <a:noFill/>
          <a:ln w="9525">
            <a:noFill/>
            <a:miter lim="800000"/>
            <a:headEnd/>
            <a:tailEnd/>
          </a:ln>
        </p:spPr>
        <p:txBody>
          <a:bodyPr wrap="square" lIns="365751" tIns="487668" rIns="365751" bIns="0">
            <a:spAutoFit/>
          </a:bodyPr>
          <a:lstStyle/>
          <a:p>
            <a:pPr algn="just"/>
            <a:r>
              <a:rPr lang="en-US" sz="2200" b="1" dirty="0" smtClean="0"/>
              <a:t>Source Datasets</a:t>
            </a:r>
          </a:p>
          <a:p>
            <a:pPr algn="just"/>
            <a:r>
              <a:rPr lang="en-US" sz="2200" dirty="0" smtClean="0"/>
              <a:t>We used data from two sources: the </a:t>
            </a:r>
            <a:r>
              <a:rPr lang="en-US" sz="2200" i="1" dirty="0" smtClean="0"/>
              <a:t>Making Connections</a:t>
            </a:r>
            <a:r>
              <a:rPr lang="en-US" sz="2200" dirty="0" smtClean="0"/>
              <a:t> Survey (MC), funded by the Annie E. Casey Foundation, and the Survey of Consumer Finances (SCF), funded by the Board of Governors of the Federal Reserve System.  Table 1 below highlights key information about each source.</a:t>
            </a:r>
          </a:p>
        </p:txBody>
      </p:sp>
      <p:pic>
        <p:nvPicPr>
          <p:cNvPr id="70" name="Picture 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46874" y="6468389"/>
            <a:ext cx="1095375" cy="80962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34195" y="6468389"/>
            <a:ext cx="3513577" cy="71088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56"/>
          <p:cNvSpPr>
            <a:spLocks noChangeArrowheads="1"/>
          </p:cNvSpPr>
          <p:nvPr/>
        </p:nvSpPr>
        <p:spPr bwMode="auto">
          <a:xfrm>
            <a:off x="13792199" y="11036186"/>
            <a:ext cx="15993418" cy="2523756"/>
          </a:xfrm>
          <a:prstGeom prst="rect">
            <a:avLst/>
          </a:prstGeom>
          <a:noFill/>
          <a:ln w="9525">
            <a:noFill/>
            <a:miter lim="800000"/>
            <a:headEnd/>
            <a:tailEnd/>
          </a:ln>
        </p:spPr>
        <p:txBody>
          <a:bodyPr wrap="square" lIns="365751" tIns="487668" rIns="365751" bIns="0">
            <a:spAutoFit/>
          </a:bodyPr>
          <a:lstStyle/>
          <a:p>
            <a:r>
              <a:rPr lang="en-US" sz="2200" b="1" dirty="0" smtClean="0"/>
              <a:t>Analytical Sample</a:t>
            </a:r>
          </a:p>
          <a:p>
            <a:pPr algn="just"/>
            <a:r>
              <a:rPr lang="en-US" sz="2200" dirty="0" smtClean="0"/>
              <a:t>From MC, we </a:t>
            </a:r>
            <a:r>
              <a:rPr lang="en-US" sz="2200" dirty="0"/>
              <a:t>include records from seven sites over </a:t>
            </a:r>
            <a:r>
              <a:rPr lang="en-US" sz="2200" dirty="0" smtClean="0"/>
              <a:t>two waves</a:t>
            </a:r>
            <a:r>
              <a:rPr lang="en-US" sz="2200" dirty="0"/>
              <a:t>, collected between </a:t>
            </a:r>
            <a:r>
              <a:rPr lang="en-US" sz="2200" dirty="0" smtClean="0"/>
              <a:t>2005-2007 </a:t>
            </a:r>
            <a:r>
              <a:rPr lang="en-US" sz="2200" dirty="0"/>
              <a:t>(“Time 1</a:t>
            </a:r>
            <a:r>
              <a:rPr lang="en-US" sz="2200" dirty="0" smtClean="0"/>
              <a:t>”), </a:t>
            </a:r>
            <a:r>
              <a:rPr lang="en-US" sz="2200" dirty="0"/>
              <a:t>and 2008-2011 (“Time 2</a:t>
            </a:r>
            <a:r>
              <a:rPr lang="en-US" sz="2200" dirty="0" smtClean="0"/>
              <a:t>”).</a:t>
            </a:r>
            <a:r>
              <a:rPr lang="en-US" sz="2200" dirty="0"/>
              <a:t> From the SCF, we use the public-use datasets </a:t>
            </a:r>
            <a:r>
              <a:rPr lang="en-US" sz="2200" dirty="0" smtClean="0"/>
              <a:t>created with the </a:t>
            </a:r>
            <a:r>
              <a:rPr lang="en-US" sz="2200" dirty="0"/>
              <a:t>2007-2009 panel </a:t>
            </a:r>
            <a:r>
              <a:rPr lang="en-US" sz="2200" dirty="0" smtClean="0"/>
              <a:t>surveys to represent Time 1 and Time 2, respectively. </a:t>
            </a:r>
            <a:r>
              <a:rPr lang="en-US" sz="2200" dirty="0"/>
              <a:t>Our selection criteria for both samples required that 1) the same individual served as the respondent in both interviews, 2) the household size did not exceed 12 members, and 3) one or more children were reported to be living in the household at Time 1.  </a:t>
            </a:r>
            <a:r>
              <a:rPr lang="en-US" sz="2200" dirty="0" smtClean="0"/>
              <a:t>Table 2 provides additional information.</a:t>
            </a:r>
          </a:p>
        </p:txBody>
      </p:sp>
      <p:pic>
        <p:nvPicPr>
          <p:cNvPr id="77" name="Picture 7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34195" y="13988562"/>
            <a:ext cx="3513577" cy="7108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824" y="13939190"/>
            <a:ext cx="1095375"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0" name="Chart 79"/>
          <p:cNvGraphicFramePr>
            <a:graphicFrameLocks/>
          </p:cNvGraphicFramePr>
          <p:nvPr>
            <p:extLst>
              <p:ext uri="{D42A27DB-BD31-4B8C-83A1-F6EECF244321}">
                <p14:modId xmlns:p14="http://schemas.microsoft.com/office/powerpoint/2010/main" val="3962604151"/>
              </p:ext>
            </p:extLst>
          </p:nvPr>
        </p:nvGraphicFramePr>
        <p:xfrm>
          <a:off x="36375907" y="9820358"/>
          <a:ext cx="6147973" cy="4292845"/>
        </p:xfrm>
        <a:graphic>
          <a:graphicData uri="http://schemas.openxmlformats.org/drawingml/2006/chart">
            <c:chart xmlns:c="http://schemas.openxmlformats.org/drawingml/2006/chart" xmlns:r="http://schemas.openxmlformats.org/officeDocument/2006/relationships" r:id="rId8"/>
          </a:graphicData>
        </a:graphic>
      </p:graphicFrame>
      <p:sp>
        <p:nvSpPr>
          <p:cNvPr id="82" name="Rectangle 56"/>
          <p:cNvSpPr>
            <a:spLocks noChangeArrowheads="1"/>
          </p:cNvSpPr>
          <p:nvPr/>
        </p:nvSpPr>
        <p:spPr bwMode="auto">
          <a:xfrm>
            <a:off x="30448253" y="4551058"/>
            <a:ext cx="12182363" cy="2646866"/>
          </a:xfrm>
          <a:prstGeom prst="rect">
            <a:avLst/>
          </a:prstGeom>
          <a:noFill/>
          <a:ln w="9525">
            <a:noFill/>
            <a:miter lim="800000"/>
            <a:headEnd/>
            <a:tailEnd/>
          </a:ln>
        </p:spPr>
        <p:txBody>
          <a:bodyPr wrap="square" lIns="365751" tIns="487668" rIns="365751" bIns="0">
            <a:spAutoFit/>
          </a:bodyPr>
          <a:lstStyle/>
          <a:p>
            <a:pPr algn="just"/>
            <a:r>
              <a:rPr lang="en-US" sz="2000" dirty="0" smtClean="0"/>
              <a:t>We tested the application of several doubling up measures using the MC</a:t>
            </a:r>
            <a:r>
              <a:rPr lang="en-US" sz="2000" i="1" dirty="0" smtClean="0"/>
              <a:t> </a:t>
            </a:r>
            <a:r>
              <a:rPr lang="en-US" sz="2000" dirty="0" smtClean="0"/>
              <a:t>and SCF data.  Capturing transitions into doubled up households proved difficult when comparing two different datasets, as shown in Figure 2.  For MC, we compared personal identifiers across waves and identified new adults at Time 1 and Time 2.  For SCF, the values come directly from a question asking if each adult on the household roster “usually” lived there. </a:t>
            </a:r>
            <a:r>
              <a:rPr lang="en-US" sz="2000" dirty="0"/>
              <a:t>These methodological </a:t>
            </a:r>
            <a:r>
              <a:rPr lang="en-US" sz="2000" dirty="0" smtClean="0"/>
              <a:t>variations </a:t>
            </a:r>
            <a:r>
              <a:rPr lang="en-US" sz="2000" dirty="0"/>
              <a:t>may account for some of the </a:t>
            </a:r>
            <a:r>
              <a:rPr lang="en-US" sz="2000" dirty="0" smtClean="0"/>
              <a:t>stark difference in </a:t>
            </a:r>
            <a:r>
              <a:rPr lang="en-US" sz="2000" dirty="0"/>
              <a:t>the rates observed </a:t>
            </a:r>
            <a:r>
              <a:rPr lang="en-US" sz="2000" dirty="0" smtClean="0"/>
              <a:t>across datasets</a:t>
            </a:r>
            <a:r>
              <a:rPr lang="en-US" sz="2000" dirty="0"/>
              <a:t>, with MC families appearing to be more likely than SCF families to have gained adults by a factor of 10 and 4 at Times 1 and 2, respectively. </a:t>
            </a:r>
            <a:r>
              <a:rPr lang="en-US" sz="2000" dirty="0" smtClean="0"/>
              <a:t> </a:t>
            </a:r>
          </a:p>
        </p:txBody>
      </p:sp>
      <p:sp>
        <p:nvSpPr>
          <p:cNvPr id="83" name="Rectangle 82"/>
          <p:cNvSpPr/>
          <p:nvPr/>
        </p:nvSpPr>
        <p:spPr bwMode="auto">
          <a:xfrm>
            <a:off x="30763946" y="7665768"/>
            <a:ext cx="6305550" cy="596728"/>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b="1" dirty="0" smtClean="0">
                <a:solidFill>
                  <a:schemeClr val="tx1"/>
                </a:solidFill>
                <a:latin typeface="Arial" charset="0"/>
                <a:ea typeface="ＭＳ Ｐゴシック" pitchFamily="-32" charset="-128"/>
              </a:rPr>
              <a:t>(Figure 2) Capturing Transition into Doubled Up Household Proves Difficult for Comparative Study</a:t>
            </a:r>
          </a:p>
          <a:p>
            <a:r>
              <a:rPr lang="en-US" sz="1600" i="1" dirty="0" smtClean="0">
                <a:solidFill>
                  <a:schemeClr val="tx1"/>
                </a:solidFill>
                <a:latin typeface="Arial" charset="0"/>
                <a:ea typeface="ＭＳ Ｐゴシック" pitchFamily="-32" charset="-128"/>
              </a:rPr>
              <a:t>The </a:t>
            </a:r>
            <a:r>
              <a:rPr lang="en-US" sz="1600" i="1" dirty="0">
                <a:solidFill>
                  <a:schemeClr val="tx1"/>
                </a:solidFill>
                <a:latin typeface="Arial" charset="0"/>
                <a:ea typeface="ＭＳ Ｐゴシック" pitchFamily="-32" charset="-128"/>
              </a:rPr>
              <a:t>'newly doubled-up': Presence of one or </a:t>
            </a:r>
            <a:r>
              <a:rPr lang="en-US" sz="1600" i="1" dirty="0" smtClean="0">
                <a:solidFill>
                  <a:schemeClr val="tx1"/>
                </a:solidFill>
                <a:latin typeface="Arial" charset="0"/>
                <a:ea typeface="ＭＳ Ｐゴシック" pitchFamily="-32" charset="-128"/>
              </a:rPr>
              <a:t>more adult(s</a:t>
            </a:r>
            <a:r>
              <a:rPr lang="en-US" sz="1600" i="1" dirty="0">
                <a:solidFill>
                  <a:schemeClr val="tx1"/>
                </a:solidFill>
                <a:latin typeface="Arial" charset="0"/>
                <a:ea typeface="ＭＳ Ｐゴシック" pitchFamily="-32" charset="-128"/>
              </a:rPr>
              <a:t>) not previously in the </a:t>
            </a:r>
            <a:r>
              <a:rPr lang="en-US" sz="1600" i="1" dirty="0" smtClean="0">
                <a:solidFill>
                  <a:schemeClr val="tx1"/>
                </a:solidFill>
                <a:latin typeface="Arial" charset="0"/>
                <a:ea typeface="ＭＳ Ｐゴシック" pitchFamily="-32" charset="-128"/>
              </a:rPr>
              <a:t>HH among </a:t>
            </a:r>
            <a:r>
              <a:rPr lang="en-US" sz="1600" i="1" dirty="0">
                <a:solidFill>
                  <a:schemeClr val="tx1"/>
                </a:solidFill>
                <a:latin typeface="Arial" charset="0"/>
                <a:ea typeface="ＭＳ Ｐゴシック" pitchFamily="-32" charset="-128"/>
              </a:rPr>
              <a:t>families with </a:t>
            </a:r>
            <a:r>
              <a:rPr lang="en-US" sz="1600" i="1" dirty="0" smtClean="0">
                <a:solidFill>
                  <a:schemeClr val="tx1"/>
                </a:solidFill>
                <a:latin typeface="Arial" charset="0"/>
                <a:ea typeface="ＭＳ Ｐゴシック" pitchFamily="-32" charset="-128"/>
              </a:rPr>
              <a:t>children</a:t>
            </a:r>
            <a:r>
              <a:rPr lang="en-US" sz="1600" i="1" baseline="30000" dirty="0" smtClean="0">
                <a:solidFill>
                  <a:schemeClr val="tx1"/>
                </a:solidFill>
                <a:latin typeface="Arial" charset="0"/>
                <a:ea typeface="ＭＳ Ｐゴシック" pitchFamily="-32" charset="-128"/>
              </a:rPr>
              <a:t> </a:t>
            </a:r>
          </a:p>
          <a:p>
            <a:r>
              <a:rPr lang="en-US" sz="1600" i="1" dirty="0" smtClean="0">
                <a:solidFill>
                  <a:schemeClr val="tx1"/>
                </a:solidFill>
                <a:latin typeface="Arial" charset="0"/>
                <a:ea typeface="ＭＳ Ｐゴシック" pitchFamily="-32" charset="-128"/>
              </a:rPr>
              <a:t>by </a:t>
            </a:r>
            <a:r>
              <a:rPr lang="en-US" sz="1600" i="1" dirty="0">
                <a:solidFill>
                  <a:schemeClr val="tx1"/>
                </a:solidFill>
                <a:latin typeface="Arial" charset="0"/>
                <a:ea typeface="ＭＳ Ｐゴシック" pitchFamily="-32" charset="-128"/>
              </a:rPr>
              <a:t>poverty </a:t>
            </a:r>
            <a:r>
              <a:rPr lang="en-US" sz="1600" i="1" dirty="0" smtClean="0">
                <a:solidFill>
                  <a:schemeClr val="tx1"/>
                </a:solidFill>
                <a:latin typeface="Arial" charset="0"/>
                <a:ea typeface="ＭＳ Ｐゴシック" pitchFamily="-32" charset="-128"/>
              </a:rPr>
              <a:t>level</a:t>
            </a:r>
            <a:r>
              <a:rPr lang="en-US" sz="1600" i="1" dirty="0">
                <a:solidFill>
                  <a:schemeClr val="tx1"/>
                </a:solidFill>
                <a:latin typeface="+mj-lt"/>
                <a:ea typeface="ＭＳ Ｐゴシック" pitchFamily="-32" charset="-128"/>
              </a:rPr>
              <a:t> </a:t>
            </a:r>
            <a:r>
              <a:rPr lang="en-US" sz="1600" i="1" dirty="0" smtClean="0">
                <a:solidFill>
                  <a:schemeClr val="tx1"/>
                </a:solidFill>
                <a:latin typeface="+mj-lt"/>
                <a:ea typeface="ＭＳ Ｐゴシック" pitchFamily="-32" charset="-128"/>
              </a:rPr>
              <a:t>(as of Time 1)</a:t>
            </a:r>
            <a:r>
              <a:rPr lang="en-US" sz="1600" i="1" dirty="0" smtClean="0">
                <a:solidFill>
                  <a:schemeClr val="tx1"/>
                </a:solidFill>
                <a:latin typeface="Arial" charset="0"/>
                <a:ea typeface="ＭＳ Ｐゴシック" pitchFamily="-32" charset="-128"/>
              </a:rPr>
              <a:t>, </a:t>
            </a:r>
            <a:r>
              <a:rPr lang="en-US" sz="1600" i="1" dirty="0">
                <a:solidFill>
                  <a:schemeClr val="tx1"/>
                </a:solidFill>
                <a:latin typeface="Arial" charset="0"/>
                <a:ea typeface="ＭＳ Ｐゴシック" pitchFamily="-32" charset="-128"/>
              </a:rPr>
              <a:t>weighted</a:t>
            </a:r>
            <a:endParaRPr lang="en-US" sz="1600" i="1" dirty="0">
              <a:cs typeface="Times New Roman" pitchFamily="18" charset="0"/>
            </a:endParaRPr>
          </a:p>
        </p:txBody>
      </p:sp>
      <p:sp>
        <p:nvSpPr>
          <p:cNvPr id="86" name="Rectangle 85"/>
          <p:cNvSpPr/>
          <p:nvPr/>
        </p:nvSpPr>
        <p:spPr bwMode="auto">
          <a:xfrm>
            <a:off x="31350985" y="9530482"/>
            <a:ext cx="4532792" cy="1256373"/>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i="1" dirty="0" smtClean="0">
                <a:solidFill>
                  <a:schemeClr val="tx1"/>
                </a:solidFill>
                <a:latin typeface="Arial" charset="0"/>
                <a:ea typeface="ＭＳ Ｐゴシック" pitchFamily="-32" charset="-128"/>
              </a:rPr>
              <a:t>Making Connections</a:t>
            </a:r>
            <a:endParaRPr lang="en-US" sz="1600" b="1" i="1" dirty="0">
              <a:cs typeface="Times New Roman" pitchFamily="18" charset="0"/>
            </a:endParaRPr>
          </a:p>
        </p:txBody>
      </p:sp>
      <p:sp>
        <p:nvSpPr>
          <p:cNvPr id="87" name="Rectangle 86"/>
          <p:cNvSpPr/>
          <p:nvPr/>
        </p:nvSpPr>
        <p:spPr bwMode="auto">
          <a:xfrm>
            <a:off x="37771663" y="9539277"/>
            <a:ext cx="3766907" cy="562162"/>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1"/>
                </a:solidFill>
                <a:latin typeface="Arial" charset="0"/>
                <a:ea typeface="ＭＳ Ｐゴシック" pitchFamily="-32" charset="-128"/>
              </a:rPr>
              <a:t>Survey of Consumer Finances</a:t>
            </a:r>
            <a:endParaRPr lang="en-US" sz="1600" b="1" dirty="0">
              <a:cs typeface="Times New Roman" pitchFamily="18" charset="0"/>
            </a:endParaRPr>
          </a:p>
        </p:txBody>
      </p:sp>
      <p:graphicFrame>
        <p:nvGraphicFramePr>
          <p:cNvPr id="89" name="Chart 88"/>
          <p:cNvGraphicFramePr>
            <a:graphicFrameLocks/>
          </p:cNvGraphicFramePr>
          <p:nvPr>
            <p:extLst>
              <p:ext uri="{D42A27DB-BD31-4B8C-83A1-F6EECF244321}">
                <p14:modId xmlns:p14="http://schemas.microsoft.com/office/powerpoint/2010/main" val="212887847"/>
              </p:ext>
            </p:extLst>
          </p:nvPr>
        </p:nvGraphicFramePr>
        <p:xfrm>
          <a:off x="30730816" y="17048803"/>
          <a:ext cx="5945391" cy="42469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0" name="Chart 89"/>
          <p:cNvGraphicFramePr>
            <a:graphicFrameLocks/>
          </p:cNvGraphicFramePr>
          <p:nvPr>
            <p:extLst>
              <p:ext uri="{D42A27DB-BD31-4B8C-83A1-F6EECF244321}">
                <p14:modId xmlns:p14="http://schemas.microsoft.com/office/powerpoint/2010/main" val="3445924555"/>
              </p:ext>
            </p:extLst>
          </p:nvPr>
        </p:nvGraphicFramePr>
        <p:xfrm>
          <a:off x="36118800" y="17004157"/>
          <a:ext cx="6172200" cy="4391668"/>
        </p:xfrm>
        <a:graphic>
          <a:graphicData uri="http://schemas.openxmlformats.org/drawingml/2006/chart">
            <c:chart xmlns:c="http://schemas.openxmlformats.org/drawingml/2006/chart" xmlns:r="http://schemas.openxmlformats.org/officeDocument/2006/relationships" r:id="rId10"/>
          </a:graphicData>
        </a:graphic>
      </p:graphicFrame>
      <p:sp>
        <p:nvSpPr>
          <p:cNvPr id="58" name="Rectangle 56"/>
          <p:cNvSpPr>
            <a:spLocks noChangeArrowheads="1"/>
          </p:cNvSpPr>
          <p:nvPr/>
        </p:nvSpPr>
        <p:spPr bwMode="auto">
          <a:xfrm>
            <a:off x="30457124" y="13760731"/>
            <a:ext cx="12066757" cy="2031313"/>
          </a:xfrm>
          <a:prstGeom prst="rect">
            <a:avLst/>
          </a:prstGeom>
          <a:noFill/>
          <a:ln w="9525">
            <a:noFill/>
            <a:miter lim="800000"/>
            <a:headEnd/>
            <a:tailEnd/>
          </a:ln>
        </p:spPr>
        <p:txBody>
          <a:bodyPr wrap="square" lIns="365751" tIns="487668" rIns="365751" bIns="0">
            <a:spAutoFit/>
          </a:bodyPr>
          <a:lstStyle/>
          <a:p>
            <a:pPr algn="just"/>
            <a:r>
              <a:rPr lang="en-US" sz="2000" dirty="0" smtClean="0"/>
              <a:t>Figure 3 displays our attempt to replicate the Census Bureau’s methodology using the MC and SCF data.  Their approach requires only cross-sectional data, including the age of each household member, his/her relationship to the householder and an indication of school enrollment for each person. Of the studies we reviewed, we contend that the Census definition of shared households presents the best option for identifying and examining doubled-up families.</a:t>
            </a:r>
          </a:p>
        </p:txBody>
      </p:sp>
      <p:grpSp>
        <p:nvGrpSpPr>
          <p:cNvPr id="26" name="Group 25"/>
          <p:cNvGrpSpPr/>
          <p:nvPr/>
        </p:nvGrpSpPr>
        <p:grpSpPr>
          <a:xfrm>
            <a:off x="37455255" y="7888512"/>
            <a:ext cx="4363996" cy="1580759"/>
            <a:chOff x="37642800" y="6823830"/>
            <a:chExt cx="4363996" cy="1580759"/>
          </a:xfrm>
        </p:grpSpPr>
        <p:pic>
          <p:nvPicPr>
            <p:cNvPr id="93" name="Picture 92"/>
            <p:cNvPicPr/>
            <p:nvPr/>
          </p:nvPicPr>
          <p:blipFill rotWithShape="1">
            <a:blip r:embed="rId11"/>
            <a:srcRect l="58055" t="54661" r="25399" b="28860"/>
            <a:stretch/>
          </p:blipFill>
          <p:spPr bwMode="auto">
            <a:xfrm>
              <a:off x="37642800" y="6899024"/>
              <a:ext cx="1981200" cy="1505565"/>
            </a:xfrm>
            <a:prstGeom prst="rect">
              <a:avLst/>
            </a:prstGeom>
            <a:ln>
              <a:noFill/>
            </a:ln>
            <a:extLst>
              <a:ext uri="{53640926-AAD7-44D8-BBD7-CCE9431645EC}">
                <a14:shadowObscured xmlns:a14="http://schemas.microsoft.com/office/drawing/2010/main"/>
              </a:ext>
            </a:extLst>
          </p:spPr>
        </p:pic>
        <p:pic>
          <p:nvPicPr>
            <p:cNvPr id="94" name="Picture 93"/>
            <p:cNvPicPr/>
            <p:nvPr/>
          </p:nvPicPr>
          <p:blipFill rotWithShape="1">
            <a:blip r:embed="rId12"/>
            <a:srcRect l="58491" t="48431" r="24963" b="34890"/>
            <a:stretch/>
          </p:blipFill>
          <p:spPr bwMode="auto">
            <a:xfrm>
              <a:off x="40004999" y="6823830"/>
              <a:ext cx="2001797" cy="1534244"/>
            </a:xfrm>
            <a:prstGeom prst="rect">
              <a:avLst/>
            </a:prstGeom>
            <a:ln>
              <a:noFill/>
            </a:ln>
            <a:extLst>
              <a:ext uri="{53640926-AAD7-44D8-BBD7-CCE9431645EC}">
                <a14:shadowObscured xmlns:a14="http://schemas.microsoft.com/office/drawing/2010/main"/>
              </a:ext>
            </a:extLst>
          </p:spPr>
        </p:pic>
        <p:sp>
          <p:nvSpPr>
            <p:cNvPr id="25" name="Rectangle 24"/>
            <p:cNvSpPr/>
            <p:nvPr/>
          </p:nvSpPr>
          <p:spPr bwMode="auto">
            <a:xfrm>
              <a:off x="37642800" y="6873201"/>
              <a:ext cx="4363996" cy="1484873"/>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chemeClr val="bg1">
                      <a:lumMod val="75000"/>
                    </a:schemeClr>
                  </a:solidFill>
                </a:ln>
                <a:noFill/>
                <a:effectLst/>
                <a:latin typeface="Arial" charset="0"/>
                <a:ea typeface="ＭＳ Ｐゴシック" pitchFamily="-32" charset="-128"/>
              </a:endParaRPr>
            </a:p>
          </p:txBody>
        </p:sp>
      </p:grpSp>
      <p:sp>
        <p:nvSpPr>
          <p:cNvPr id="59" name="Rectangle 58"/>
          <p:cNvSpPr/>
          <p:nvPr/>
        </p:nvSpPr>
        <p:spPr bwMode="auto">
          <a:xfrm>
            <a:off x="37455255" y="7582273"/>
            <a:ext cx="2555654" cy="596728"/>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b="1" dirty="0" smtClean="0">
                <a:solidFill>
                  <a:schemeClr val="tx1"/>
                </a:solidFill>
                <a:latin typeface="Arial" charset="0"/>
                <a:ea typeface="ＭＳ Ｐゴシック" pitchFamily="-32" charset="-128"/>
              </a:rPr>
              <a:t>Key for Figures 2-3</a:t>
            </a:r>
            <a:endParaRPr lang="en-US" sz="1600" i="1" dirty="0">
              <a:cs typeface="Times New Roman" pitchFamily="18" charset="0"/>
            </a:endParaRPr>
          </a:p>
        </p:txBody>
      </p:sp>
      <p:sp>
        <p:nvSpPr>
          <p:cNvPr id="56" name="Rectangle 55"/>
          <p:cNvSpPr/>
          <p:nvPr/>
        </p:nvSpPr>
        <p:spPr bwMode="auto">
          <a:xfrm>
            <a:off x="31350985" y="16803026"/>
            <a:ext cx="4532792" cy="1256373"/>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i="1" dirty="0" smtClean="0">
                <a:solidFill>
                  <a:schemeClr val="tx1"/>
                </a:solidFill>
                <a:latin typeface="Arial" charset="0"/>
                <a:ea typeface="ＭＳ Ｐゴシック" pitchFamily="-32" charset="-128"/>
              </a:rPr>
              <a:t>Making Connections</a:t>
            </a:r>
            <a:endParaRPr lang="en-US" sz="1600" b="1" i="1" dirty="0">
              <a:cs typeface="Times New Roman" pitchFamily="18" charset="0"/>
            </a:endParaRPr>
          </a:p>
        </p:txBody>
      </p:sp>
      <p:sp>
        <p:nvSpPr>
          <p:cNvPr id="61" name="Rectangle 60"/>
          <p:cNvSpPr/>
          <p:nvPr/>
        </p:nvSpPr>
        <p:spPr bwMode="auto">
          <a:xfrm>
            <a:off x="37784546" y="16803026"/>
            <a:ext cx="3766907" cy="562162"/>
          </a:xfrm>
          <a:prstGeom prst="rect">
            <a:avLst/>
          </a:prstGeom>
          <a:noFill/>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1"/>
                </a:solidFill>
                <a:latin typeface="Arial" charset="0"/>
                <a:ea typeface="ＭＳ Ｐゴシック" pitchFamily="-32" charset="-128"/>
              </a:rPr>
              <a:t>Survey of Consumer Finances</a:t>
            </a:r>
            <a:endParaRPr lang="en-US" sz="1600" b="1" dirty="0">
              <a:cs typeface="Times New Roman" pitchFamily="18" charset="0"/>
            </a:endParaRPr>
          </a:p>
        </p:txBody>
      </p:sp>
      <p:graphicFrame>
        <p:nvGraphicFramePr>
          <p:cNvPr id="62" name="Chart 61"/>
          <p:cNvGraphicFramePr>
            <a:graphicFrameLocks/>
          </p:cNvGraphicFramePr>
          <p:nvPr>
            <p:extLst>
              <p:ext uri="{D42A27DB-BD31-4B8C-83A1-F6EECF244321}">
                <p14:modId xmlns:p14="http://schemas.microsoft.com/office/powerpoint/2010/main" val="2667557443"/>
              </p:ext>
            </p:extLst>
          </p:nvPr>
        </p:nvGraphicFramePr>
        <p:xfrm>
          <a:off x="30804236" y="9767056"/>
          <a:ext cx="5706145" cy="4221506"/>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NORC Template PowerPoint">
  <a:themeElements>
    <a:clrScheme name="NORC Color Scheme">
      <a:dk1>
        <a:srgbClr val="404040"/>
      </a:dk1>
      <a:lt1>
        <a:srgbClr val="FFFFFF"/>
      </a:lt1>
      <a:dk2>
        <a:srgbClr val="404040"/>
      </a:dk2>
      <a:lt2>
        <a:srgbClr val="CCCCCC"/>
      </a:lt2>
      <a:accent1>
        <a:srgbClr val="717074"/>
      </a:accent1>
      <a:accent2>
        <a:srgbClr val="F3901D"/>
      </a:accent2>
      <a:accent3>
        <a:srgbClr val="5C7F92"/>
      </a:accent3>
      <a:accent4>
        <a:srgbClr val="C6BF70"/>
      </a:accent4>
      <a:accent5>
        <a:srgbClr val="70A489"/>
      </a:accent5>
      <a:accent6>
        <a:srgbClr val="98002E"/>
      </a:accent6>
      <a:hlink>
        <a:srgbClr val="F3901D"/>
      </a:hlink>
      <a:folHlink>
        <a:srgbClr val="71707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spPr>
      <a:bodyPr vert="horz" wrap="square" lIns="91440" tIns="91440" rIns="91440" bIns="0" numCol="1" anchor="t" anchorCtr="0" compatLnSpc="1">
        <a:prstTxWarp prst="textNoShape">
          <a:avLst/>
        </a:prstTxWarp>
      </a:bodyPr>
      <a:lstStyle>
        <a:defPPr>
          <a:lnSpc>
            <a:spcPts val="2500"/>
          </a:lnSpc>
          <a:defRPr sz="1800" b="1"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8E575E95FE341B5954C427979F220" ma:contentTypeVersion="5" ma:contentTypeDescription="Create a new document." ma:contentTypeScope="" ma:versionID="94db8f5e4a904c252199f146abc08d84">
  <xsd:schema xmlns:xsd="http://www.w3.org/2001/XMLSchema" xmlns:p="http://schemas.microsoft.com/office/2006/metadata/properties" targetNamespace="http://schemas.microsoft.com/office/2006/metadata/properties" ma:root="true" ma:fieldsID="daff7a8922ca223246d6f9669ee62a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2267D-12DB-49F3-8695-FA5A8535A03B}">
  <ds:schemaRefs>
    <ds:schemaRef ds:uri="http://purl.org/dc/term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E78692C-AE39-4C78-8CE6-8496738A4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77407EE-719C-4461-943C-1F1A4D3A9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NORC Template PowerPoint</Template>
  <TotalTime>3033</TotalTime>
  <Words>1592</Words>
  <Application>Microsoft Office PowerPoint</Application>
  <PresentationFormat>Custom</PresentationFormat>
  <Paragraphs>116</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NORC Template PowerPoint</vt:lpstr>
      <vt:lpstr>Custom Design</vt:lpstr>
      <vt:lpstr>PowerPoint Presentation</vt:lpstr>
    </vt:vector>
  </TitlesOfParts>
  <Company>NORC at the Univeristy of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Lanier</dc:creator>
  <cp:lastModifiedBy>Windows User</cp:lastModifiedBy>
  <cp:revision>411</cp:revision>
  <cp:lastPrinted>2014-05-13T18:38:00Z</cp:lastPrinted>
  <dcterms:created xsi:type="dcterms:W3CDTF">2011-01-21T18:17:35Z</dcterms:created>
  <dcterms:modified xsi:type="dcterms:W3CDTF">2015-02-10T20:37:02Z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0x0101001B78E575E95FE341B5954C427979F220</vt:lpwstr>
  </property>
</Properties>
</file>